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3"/>
  </p:notesMasterIdLst>
  <p:sldIdLst>
    <p:sldId id="257" r:id="rId2"/>
  </p:sldIdLst>
  <p:sldSz cx="6858000" cy="9906000" type="A4"/>
  <p:notesSz cx="6858000" cy="9906000"/>
  <p:embeddedFontLst>
    <p:embeddedFont>
      <p:font typeface="Tahoma" panose="020B0604030504040204" pitchFamily="34" charset="0"/>
      <p:regular r:id="rId4"/>
      <p:bold r:id="rId5"/>
    </p:embeddedFont>
    <p:embeddedFont>
      <p:font typeface="Calibri" panose="020F0502020204030204" pitchFamily="34" charset="0"/>
      <p:regular r:id="rId6"/>
      <p:bold r:id="rId7"/>
      <p:italic r:id="rId8"/>
      <p:boldItalic r:id="rId9"/>
    </p:embeddedFont>
  </p:embeddedFontLst>
  <p:defaultTextStyle>
    <a:defPPr>
      <a:defRPr lang="en-US"/>
    </a:defPPr>
    <a:lvl1pPr marL="0" algn="l" defTabSz="839876">
      <a:defRPr sz="1650">
        <a:solidFill>
          <a:schemeClr val="tx1"/>
        </a:solidFill>
        <a:latin typeface="+mn-lt"/>
        <a:ea typeface="+mn-ea"/>
        <a:cs typeface="+mn-cs"/>
      </a:defRPr>
    </a:lvl1pPr>
    <a:lvl2pPr marL="419938" algn="l" defTabSz="839876">
      <a:defRPr sz="1650">
        <a:solidFill>
          <a:schemeClr val="tx1"/>
        </a:solidFill>
        <a:latin typeface="+mn-lt"/>
        <a:ea typeface="+mn-ea"/>
        <a:cs typeface="+mn-cs"/>
      </a:defRPr>
    </a:lvl2pPr>
    <a:lvl3pPr marL="839876" algn="l" defTabSz="839876">
      <a:defRPr sz="1650">
        <a:solidFill>
          <a:schemeClr val="tx1"/>
        </a:solidFill>
        <a:latin typeface="+mn-lt"/>
        <a:ea typeface="+mn-ea"/>
        <a:cs typeface="+mn-cs"/>
      </a:defRPr>
    </a:lvl3pPr>
    <a:lvl4pPr marL="1259815" algn="l" defTabSz="839876">
      <a:defRPr sz="1650">
        <a:solidFill>
          <a:schemeClr val="tx1"/>
        </a:solidFill>
        <a:latin typeface="+mn-lt"/>
        <a:ea typeface="+mn-ea"/>
        <a:cs typeface="+mn-cs"/>
      </a:defRPr>
    </a:lvl4pPr>
    <a:lvl5pPr marL="1679753" algn="l" defTabSz="839876">
      <a:defRPr sz="1650">
        <a:solidFill>
          <a:schemeClr val="tx1"/>
        </a:solidFill>
        <a:latin typeface="+mn-lt"/>
        <a:ea typeface="+mn-ea"/>
        <a:cs typeface="+mn-cs"/>
      </a:defRPr>
    </a:lvl5pPr>
    <a:lvl6pPr marL="2099691" algn="l" defTabSz="839876">
      <a:defRPr sz="1650">
        <a:solidFill>
          <a:schemeClr val="tx1"/>
        </a:solidFill>
        <a:latin typeface="+mn-lt"/>
        <a:ea typeface="+mn-ea"/>
        <a:cs typeface="+mn-cs"/>
      </a:defRPr>
    </a:lvl6pPr>
    <a:lvl7pPr marL="2519629" algn="l" defTabSz="839876">
      <a:defRPr sz="1650">
        <a:solidFill>
          <a:schemeClr val="tx1"/>
        </a:solidFill>
        <a:latin typeface="+mn-lt"/>
        <a:ea typeface="+mn-ea"/>
        <a:cs typeface="+mn-cs"/>
      </a:defRPr>
    </a:lvl7pPr>
    <a:lvl8pPr marL="2939567" algn="l" defTabSz="839876">
      <a:defRPr sz="1650">
        <a:solidFill>
          <a:schemeClr val="tx1"/>
        </a:solidFill>
        <a:latin typeface="+mn-lt"/>
        <a:ea typeface="+mn-ea"/>
        <a:cs typeface="+mn-cs"/>
      </a:defRPr>
    </a:lvl8pPr>
    <a:lvl9pPr marL="3359506" algn="l" defTabSz="839876">
      <a:defRPr sz="165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CE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2357" y="-1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viewProps" Target="viewProps.xml"/><Relationship Id="rId5" Type="http://schemas.openxmlformats.org/officeDocument/2006/relationships/font" Target="fonts/font2.fntdata"/><Relationship Id="rId10" Type="http://schemas.openxmlformats.org/officeDocument/2006/relationships/presProps" Target="presProps.xml"/><Relationship Id="rId4" Type="http://schemas.openxmlformats.org/officeDocument/2006/relationships/font" Target="fonts/font1.fntdata"/><Relationship Id="rId9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7A1CCA-0478-4E91-B398-95E576FBDE39}" type="datetimeFigureOut">
              <a:rPr lang="ru-RU" smtClean="0"/>
              <a:t>28.01.2025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238250"/>
            <a:ext cx="2314575" cy="3343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67263"/>
            <a:ext cx="5486400" cy="39004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091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091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C85AB0-639D-4C0F-A96B-9A185A42BD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68219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622407" y="1973553"/>
            <a:ext cx="7053943" cy="1361781"/>
          </a:xfrm>
        </p:spPr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1244814" y="3600043"/>
            <a:ext cx="5809129" cy="162354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149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29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448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598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747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897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046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196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D8BD707-D9CF-40AE-B4C6-C98DA3205C09}" type="datetimeFigureOut">
              <a:rPr lang="en-US"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6F15528-21DE-4FAA-801E-634DDDAF4B2B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Title and Vertical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D8BD707-D9CF-40AE-B4C6-C98DA3205C09}" type="datetimeFigureOut">
              <a:rPr lang="en-US"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6F15528-21DE-4FAA-801E-634DDDAF4B2B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Vertical Title a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auto">
          <a:xfrm>
            <a:off x="6016598" y="254416"/>
            <a:ext cx="1867220" cy="5420653"/>
          </a:xfrm>
        </p:spPr>
        <p:txBody>
          <a:bodyPr vert="eaVert"/>
          <a:lstStyle/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414938" y="254416"/>
            <a:ext cx="5463348" cy="5420653"/>
          </a:xfrm>
        </p:spPr>
        <p:txBody>
          <a:bodyPr vert="eaVert"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D8BD707-D9CF-40AE-B4C6-C98DA3205C09}" type="datetimeFigureOut">
              <a:rPr lang="en-US"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6F15528-21DE-4FAA-801E-634DDDAF4B2B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D8BD707-D9CF-40AE-B4C6-C98DA3205C09}" type="datetimeFigureOut">
              <a:rPr lang="en-US"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6F15528-21DE-4FAA-801E-634DDDAF4B2B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Section Head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55544" y="4082402"/>
            <a:ext cx="7053943" cy="1261780"/>
          </a:xfrm>
        </p:spPr>
        <p:txBody>
          <a:bodyPr anchor="t"/>
          <a:lstStyle>
            <a:lvl1pPr algn="l">
              <a:defRPr sz="3650" b="1" cap="all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55544" y="2692680"/>
            <a:ext cx="7053943" cy="1389722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14955" indent="0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2pPr>
            <a:lvl3pPr marL="829909" indent="0">
              <a:buNone/>
              <a:defRPr sz="1450">
                <a:solidFill>
                  <a:schemeClr val="tx1">
                    <a:tint val="75000"/>
                  </a:schemeClr>
                </a:solidFill>
              </a:defRPr>
            </a:lvl3pPr>
            <a:lvl4pPr marL="1244864" indent="0">
              <a:buNone/>
              <a:defRPr sz="1250">
                <a:solidFill>
                  <a:schemeClr val="tx1">
                    <a:tint val="75000"/>
                  </a:schemeClr>
                </a:solidFill>
              </a:defRPr>
            </a:lvl4pPr>
            <a:lvl5pPr marL="1659819" indent="0">
              <a:buNone/>
              <a:defRPr sz="1250">
                <a:solidFill>
                  <a:schemeClr val="tx1">
                    <a:tint val="75000"/>
                  </a:schemeClr>
                </a:solidFill>
              </a:defRPr>
            </a:lvl5pPr>
            <a:lvl6pPr marL="2074774" indent="0">
              <a:buNone/>
              <a:defRPr sz="1250">
                <a:solidFill>
                  <a:schemeClr val="tx1">
                    <a:tint val="75000"/>
                  </a:schemeClr>
                </a:solidFill>
              </a:defRPr>
            </a:lvl6pPr>
            <a:lvl7pPr marL="2489728" indent="0">
              <a:buNone/>
              <a:defRPr sz="1250">
                <a:solidFill>
                  <a:schemeClr val="tx1">
                    <a:tint val="75000"/>
                  </a:schemeClr>
                </a:solidFill>
              </a:defRPr>
            </a:lvl7pPr>
            <a:lvl8pPr marL="2904683" indent="0">
              <a:buNone/>
              <a:defRPr sz="1250">
                <a:solidFill>
                  <a:schemeClr val="tx1">
                    <a:tint val="75000"/>
                  </a:schemeClr>
                </a:solidFill>
              </a:defRPr>
            </a:lvl8pPr>
            <a:lvl9pPr marL="3319638" indent="0">
              <a:buNone/>
              <a:defRPr sz="12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D8BD707-D9CF-40AE-B4C6-C98DA3205C09}" type="datetimeFigureOut">
              <a:rPr lang="en-US"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6F15528-21DE-4FAA-801E-634DDDAF4B2B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Two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414938" y="1482371"/>
            <a:ext cx="3665284" cy="4192697"/>
          </a:xfrm>
        </p:spPr>
        <p:txBody>
          <a:bodyPr/>
          <a:lstStyle>
            <a:lvl1pPr>
              <a:defRPr sz="2550"/>
            </a:lvl1pPr>
            <a:lvl2pPr>
              <a:defRPr sz="2200"/>
            </a:lvl2pPr>
            <a:lvl3pPr>
              <a:defRPr sz="1800"/>
            </a:lvl3pPr>
            <a:lvl4pPr>
              <a:defRPr sz="1650"/>
            </a:lvl4pPr>
            <a:lvl5pPr>
              <a:defRPr sz="1650"/>
            </a:lvl5pPr>
            <a:lvl6pPr>
              <a:defRPr sz="1650"/>
            </a:lvl6pPr>
            <a:lvl7pPr>
              <a:defRPr sz="1650"/>
            </a:lvl7pPr>
            <a:lvl8pPr>
              <a:defRPr sz="1650"/>
            </a:lvl8pPr>
            <a:lvl9pPr>
              <a:defRPr sz="165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4218534" y="1482371"/>
            <a:ext cx="3665284" cy="4192697"/>
          </a:xfrm>
        </p:spPr>
        <p:txBody>
          <a:bodyPr/>
          <a:lstStyle>
            <a:lvl1pPr>
              <a:defRPr sz="2550"/>
            </a:lvl1pPr>
            <a:lvl2pPr>
              <a:defRPr sz="2200"/>
            </a:lvl2pPr>
            <a:lvl3pPr>
              <a:defRPr sz="1800"/>
            </a:lvl3pPr>
            <a:lvl4pPr>
              <a:defRPr sz="1650"/>
            </a:lvl4pPr>
            <a:lvl5pPr>
              <a:defRPr sz="1650"/>
            </a:lvl5pPr>
            <a:lvl6pPr>
              <a:defRPr sz="1650"/>
            </a:lvl6pPr>
            <a:lvl7pPr>
              <a:defRPr sz="1650"/>
            </a:lvl7pPr>
            <a:lvl8pPr>
              <a:defRPr sz="1650"/>
            </a:lvl8pPr>
            <a:lvl9pPr>
              <a:defRPr sz="165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D8BD707-D9CF-40AE-B4C6-C98DA3205C09}" type="datetimeFigureOut">
              <a:rPr lang="en-US"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6F15528-21DE-4FAA-801E-634DDDAF4B2B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Compar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14938" y="1422076"/>
            <a:ext cx="3666725" cy="592654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955" indent="0">
              <a:buNone/>
              <a:defRPr sz="1800" b="1"/>
            </a:lvl2pPr>
            <a:lvl3pPr marL="829909" indent="0">
              <a:buNone/>
              <a:defRPr sz="1650" b="1"/>
            </a:lvl3pPr>
            <a:lvl4pPr marL="1244864" indent="0">
              <a:buNone/>
              <a:defRPr sz="1450" b="1"/>
            </a:lvl4pPr>
            <a:lvl5pPr marL="1659819" indent="0">
              <a:buNone/>
              <a:defRPr sz="1450" b="1"/>
            </a:lvl5pPr>
            <a:lvl6pPr marL="2074774" indent="0">
              <a:buNone/>
              <a:defRPr sz="1450" b="1"/>
            </a:lvl6pPr>
            <a:lvl7pPr marL="2489728" indent="0">
              <a:buNone/>
              <a:defRPr sz="1450" b="1"/>
            </a:lvl7pPr>
            <a:lvl8pPr marL="2904683" indent="0">
              <a:buNone/>
              <a:defRPr sz="1450" b="1"/>
            </a:lvl8pPr>
            <a:lvl9pPr marL="3319638" indent="0">
              <a:buNone/>
              <a:defRPr sz="1450" b="1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414938" y="2014730"/>
            <a:ext cx="3666725" cy="3660338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50"/>
            </a:lvl3pPr>
            <a:lvl4pPr>
              <a:defRPr sz="1450"/>
            </a:lvl4pPr>
            <a:lvl5pPr>
              <a:defRPr sz="1450"/>
            </a:lvl5pPr>
            <a:lvl6pPr>
              <a:defRPr sz="1450"/>
            </a:lvl6pPr>
            <a:lvl7pPr>
              <a:defRPr sz="1450"/>
            </a:lvl7pPr>
            <a:lvl8pPr>
              <a:defRPr sz="1450"/>
            </a:lvl8pPr>
            <a:lvl9pPr>
              <a:defRPr sz="145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4215653" y="1422076"/>
            <a:ext cx="3668166" cy="592654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955" indent="0">
              <a:buNone/>
              <a:defRPr sz="1800" b="1"/>
            </a:lvl2pPr>
            <a:lvl3pPr marL="829909" indent="0">
              <a:buNone/>
              <a:defRPr sz="1650" b="1"/>
            </a:lvl3pPr>
            <a:lvl4pPr marL="1244864" indent="0">
              <a:buNone/>
              <a:defRPr sz="1450" b="1"/>
            </a:lvl4pPr>
            <a:lvl5pPr marL="1659819" indent="0">
              <a:buNone/>
              <a:defRPr sz="1450" b="1"/>
            </a:lvl5pPr>
            <a:lvl6pPr marL="2074774" indent="0">
              <a:buNone/>
              <a:defRPr sz="1450" b="1"/>
            </a:lvl6pPr>
            <a:lvl7pPr marL="2489728" indent="0">
              <a:buNone/>
              <a:defRPr sz="1450" b="1"/>
            </a:lvl7pPr>
            <a:lvl8pPr marL="2904683" indent="0">
              <a:buNone/>
              <a:defRPr sz="1450" b="1"/>
            </a:lvl8pPr>
            <a:lvl9pPr marL="3319638" indent="0">
              <a:buNone/>
              <a:defRPr sz="1450" b="1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4215653" y="2014730"/>
            <a:ext cx="3668166" cy="3660338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50"/>
            </a:lvl3pPr>
            <a:lvl4pPr>
              <a:defRPr sz="1450"/>
            </a:lvl4pPr>
            <a:lvl5pPr>
              <a:defRPr sz="1450"/>
            </a:lvl5pPr>
            <a:lvl6pPr>
              <a:defRPr sz="1450"/>
            </a:lvl6pPr>
            <a:lvl7pPr>
              <a:defRPr sz="1450"/>
            </a:lvl7pPr>
            <a:lvl8pPr>
              <a:defRPr sz="1450"/>
            </a:lvl8pPr>
            <a:lvl9pPr>
              <a:defRPr sz="145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D8BD707-D9CF-40AE-B4C6-C98DA3205C09}" type="datetimeFigureOut">
              <a:rPr lang="en-US"/>
              <a:t>1/28/2025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6F15528-21DE-4FAA-801E-634DDDAF4B2B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D8BD707-D9CF-40AE-B4C6-C98DA3205C09}" type="datetimeFigureOut">
              <a:rPr lang="en-US"/>
              <a:t>1/28/2025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6F15528-21DE-4FAA-801E-634DDDAF4B2B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D8BD707-D9CF-40AE-B4C6-C98DA3205C09}" type="datetimeFigureOut">
              <a:rPr lang="en-US"/>
              <a:t>1/28/2025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6F15528-21DE-4FAA-801E-634DDDAF4B2B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Content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414938" y="252944"/>
            <a:ext cx="2730234" cy="1076483"/>
          </a:xfrm>
        </p:spPr>
        <p:txBody>
          <a:bodyPr anchor="b"/>
          <a:lstStyle>
            <a:lvl1pPr algn="l">
              <a:defRPr sz="1800" b="1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3244583" y="252944"/>
            <a:ext cx="4639235" cy="5422124"/>
          </a:xfrm>
        </p:spPr>
        <p:txBody>
          <a:bodyPr/>
          <a:lstStyle>
            <a:lvl1pPr>
              <a:defRPr sz="2900"/>
            </a:lvl1pPr>
            <a:lvl2pPr>
              <a:defRPr sz="255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414938" y="1329428"/>
            <a:ext cx="2730234" cy="4345640"/>
          </a:xfrm>
        </p:spPr>
        <p:txBody>
          <a:bodyPr/>
          <a:lstStyle>
            <a:lvl1pPr marL="0" indent="0">
              <a:buNone/>
              <a:defRPr sz="1250"/>
            </a:lvl1pPr>
            <a:lvl2pPr marL="414955" indent="0">
              <a:buNone/>
              <a:defRPr sz="1100"/>
            </a:lvl2pPr>
            <a:lvl3pPr marL="829909" indent="0">
              <a:buNone/>
              <a:defRPr sz="900"/>
            </a:lvl3pPr>
            <a:lvl4pPr marL="1244864" indent="0">
              <a:buNone/>
              <a:defRPr sz="800"/>
            </a:lvl4pPr>
            <a:lvl5pPr marL="1659819" indent="0">
              <a:buNone/>
              <a:defRPr sz="800"/>
            </a:lvl5pPr>
            <a:lvl6pPr marL="2074774" indent="0">
              <a:buNone/>
              <a:defRPr sz="800"/>
            </a:lvl6pPr>
            <a:lvl7pPr marL="2489728" indent="0">
              <a:buNone/>
              <a:defRPr sz="800"/>
            </a:lvl7pPr>
            <a:lvl8pPr marL="2904683" indent="0">
              <a:buNone/>
              <a:defRPr sz="800"/>
            </a:lvl8pPr>
            <a:lvl9pPr marL="3319638" indent="0">
              <a:buNone/>
              <a:defRPr sz="8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D8BD707-D9CF-40AE-B4C6-C98DA3205C09}" type="datetimeFigureOut">
              <a:rPr lang="en-US"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6F15528-21DE-4FAA-801E-634DDDAF4B2B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Picture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1626614" y="4447111"/>
            <a:ext cx="4979254" cy="525007"/>
          </a:xfrm>
        </p:spPr>
        <p:txBody>
          <a:bodyPr anchor="b"/>
          <a:lstStyle>
            <a:lvl1pPr algn="l">
              <a:defRPr sz="1800" b="1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auto">
          <a:xfrm>
            <a:off x="1626614" y="567654"/>
            <a:ext cx="4979254" cy="3811810"/>
          </a:xfrm>
        </p:spPr>
        <p:txBody>
          <a:bodyPr/>
          <a:lstStyle>
            <a:lvl1pPr marL="0" indent="0">
              <a:buNone/>
              <a:defRPr sz="2900"/>
            </a:lvl1pPr>
            <a:lvl2pPr marL="414955" indent="0">
              <a:buNone/>
              <a:defRPr sz="2550"/>
            </a:lvl2pPr>
            <a:lvl3pPr marL="829909" indent="0">
              <a:buNone/>
              <a:defRPr sz="2200"/>
            </a:lvl3pPr>
            <a:lvl4pPr marL="1244864" indent="0">
              <a:buNone/>
              <a:defRPr sz="1800"/>
            </a:lvl4pPr>
            <a:lvl5pPr marL="1659819" indent="0">
              <a:buNone/>
              <a:defRPr sz="1800"/>
            </a:lvl5pPr>
            <a:lvl6pPr marL="2074774" indent="0">
              <a:buNone/>
              <a:defRPr sz="1800"/>
            </a:lvl6pPr>
            <a:lvl7pPr marL="2489728" indent="0">
              <a:buNone/>
              <a:defRPr sz="1800"/>
            </a:lvl7pPr>
            <a:lvl8pPr marL="2904683" indent="0">
              <a:buNone/>
              <a:defRPr sz="1800"/>
            </a:lvl8pPr>
            <a:lvl9pPr marL="3319638" indent="0">
              <a:buNone/>
              <a:defRPr sz="1800"/>
            </a:lvl9pPr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1626614" y="4972118"/>
            <a:ext cx="4979254" cy="745596"/>
          </a:xfrm>
        </p:spPr>
        <p:txBody>
          <a:bodyPr/>
          <a:lstStyle>
            <a:lvl1pPr marL="0" indent="0">
              <a:buNone/>
              <a:defRPr sz="1250"/>
            </a:lvl1pPr>
            <a:lvl2pPr marL="414955" indent="0">
              <a:buNone/>
              <a:defRPr sz="1100"/>
            </a:lvl2pPr>
            <a:lvl3pPr marL="829909" indent="0">
              <a:buNone/>
              <a:defRPr sz="900"/>
            </a:lvl3pPr>
            <a:lvl4pPr marL="1244864" indent="0">
              <a:buNone/>
              <a:defRPr sz="800"/>
            </a:lvl4pPr>
            <a:lvl5pPr marL="1659819" indent="0">
              <a:buNone/>
              <a:defRPr sz="800"/>
            </a:lvl5pPr>
            <a:lvl6pPr marL="2074774" indent="0">
              <a:buNone/>
              <a:defRPr sz="800"/>
            </a:lvl6pPr>
            <a:lvl7pPr marL="2489728" indent="0">
              <a:buNone/>
              <a:defRPr sz="800"/>
            </a:lvl7pPr>
            <a:lvl8pPr marL="2904683" indent="0">
              <a:buNone/>
              <a:defRPr sz="800"/>
            </a:lvl8pPr>
            <a:lvl9pPr marL="3319638" indent="0">
              <a:buNone/>
              <a:defRPr sz="8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D8BD707-D9CF-40AE-B4C6-C98DA3205C09}" type="datetimeFigureOut">
              <a:rPr lang="en-US"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6F15528-21DE-4FAA-801E-634DDDAF4B2B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414938" y="254415"/>
            <a:ext cx="7468881" cy="10588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14938" y="1482371"/>
            <a:ext cx="7468881" cy="41926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414938" y="5888306"/>
            <a:ext cx="1936376" cy="3382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D8BD707-D9CF-40AE-B4C6-C98DA3205C09}" type="datetimeFigureOut">
              <a:rPr lang="en-US"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2835409" y="5888306"/>
            <a:ext cx="2627939" cy="3382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5947442" y="5888306"/>
            <a:ext cx="1936376" cy="3382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6F15528-21DE-4FAA-801E-634DDDAF4B2B}" type="slidenum">
              <a:rPr 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829909">
        <a:spcBef>
          <a:spcPts val="0"/>
        </a:spcBef>
        <a:buNone/>
        <a:defRPr sz="40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11216" indent="-311216" algn="l" defTabSz="829909">
        <a:spcBef>
          <a:spcPts val="0"/>
        </a:spcBef>
        <a:buFont typeface="Arial"/>
        <a:buChar char="•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674301" indent="-259347" algn="l" defTabSz="829909">
        <a:spcBef>
          <a:spcPts val="0"/>
        </a:spcBef>
        <a:buFont typeface="Arial"/>
        <a:buChar char="–"/>
        <a:defRPr sz="2550">
          <a:solidFill>
            <a:schemeClr val="tx1"/>
          </a:solidFill>
          <a:latin typeface="+mn-lt"/>
          <a:ea typeface="+mn-ea"/>
          <a:cs typeface="+mn-cs"/>
        </a:defRPr>
      </a:lvl2pPr>
      <a:lvl3pPr marL="1037387" indent="-207477" algn="l" defTabSz="829909">
        <a:spcBef>
          <a:spcPts val="0"/>
        </a:spcBef>
        <a:buFont typeface="Arial"/>
        <a:buChar char="•"/>
        <a:defRPr sz="2200">
          <a:solidFill>
            <a:schemeClr val="tx1"/>
          </a:solidFill>
          <a:latin typeface="+mn-lt"/>
          <a:ea typeface="+mn-ea"/>
          <a:cs typeface="+mn-cs"/>
        </a:defRPr>
      </a:lvl3pPr>
      <a:lvl4pPr marL="1452342" indent="-207477" algn="l" defTabSz="829909">
        <a:spcBef>
          <a:spcPts val="0"/>
        </a:spcBef>
        <a:buFont typeface="Arial"/>
        <a:buChar char="–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67295" indent="-207477" algn="l" defTabSz="829909">
        <a:spcBef>
          <a:spcPts val="0"/>
        </a:spcBef>
        <a:buFont typeface="Arial"/>
        <a:buChar char="»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2251" indent="-207477" algn="l" defTabSz="829909">
        <a:spcBef>
          <a:spcPts val="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697206" indent="-207477" algn="l" defTabSz="829909">
        <a:spcBef>
          <a:spcPts val="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112160" indent="-207477" algn="l" defTabSz="829909">
        <a:spcBef>
          <a:spcPts val="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527115" indent="-207477" algn="l" defTabSz="829909">
        <a:spcBef>
          <a:spcPts val="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29909">
        <a:defRPr sz="1650">
          <a:solidFill>
            <a:schemeClr val="tx1"/>
          </a:solidFill>
          <a:latin typeface="+mn-lt"/>
          <a:ea typeface="+mn-ea"/>
          <a:cs typeface="+mn-cs"/>
        </a:defRPr>
      </a:lvl1pPr>
      <a:lvl2pPr marL="414955" algn="l" defTabSz="829909">
        <a:defRPr sz="1650">
          <a:solidFill>
            <a:schemeClr val="tx1"/>
          </a:solidFill>
          <a:latin typeface="+mn-lt"/>
          <a:ea typeface="+mn-ea"/>
          <a:cs typeface="+mn-cs"/>
        </a:defRPr>
      </a:lvl2pPr>
      <a:lvl3pPr marL="829909" algn="l" defTabSz="829909">
        <a:defRPr sz="1650">
          <a:solidFill>
            <a:schemeClr val="tx1"/>
          </a:solidFill>
          <a:latin typeface="+mn-lt"/>
          <a:ea typeface="+mn-ea"/>
          <a:cs typeface="+mn-cs"/>
        </a:defRPr>
      </a:lvl3pPr>
      <a:lvl4pPr marL="1244864" algn="l" defTabSz="829909">
        <a:defRPr sz="1650">
          <a:solidFill>
            <a:schemeClr val="tx1"/>
          </a:solidFill>
          <a:latin typeface="+mn-lt"/>
          <a:ea typeface="+mn-ea"/>
          <a:cs typeface="+mn-cs"/>
        </a:defRPr>
      </a:lvl4pPr>
      <a:lvl5pPr marL="1659819" algn="l" defTabSz="829909">
        <a:defRPr sz="1650">
          <a:solidFill>
            <a:schemeClr val="tx1"/>
          </a:solidFill>
          <a:latin typeface="+mn-lt"/>
          <a:ea typeface="+mn-ea"/>
          <a:cs typeface="+mn-cs"/>
        </a:defRPr>
      </a:lvl5pPr>
      <a:lvl6pPr marL="2074774" algn="l" defTabSz="829909">
        <a:defRPr sz="1650">
          <a:solidFill>
            <a:schemeClr val="tx1"/>
          </a:solidFill>
          <a:latin typeface="+mn-lt"/>
          <a:ea typeface="+mn-ea"/>
          <a:cs typeface="+mn-cs"/>
        </a:defRPr>
      </a:lvl6pPr>
      <a:lvl7pPr marL="2489728" algn="l" defTabSz="829909">
        <a:defRPr sz="1650">
          <a:solidFill>
            <a:schemeClr val="tx1"/>
          </a:solidFill>
          <a:latin typeface="+mn-lt"/>
          <a:ea typeface="+mn-ea"/>
          <a:cs typeface="+mn-cs"/>
        </a:defRPr>
      </a:lvl7pPr>
      <a:lvl8pPr marL="2904683" algn="l" defTabSz="829909">
        <a:defRPr sz="1650">
          <a:solidFill>
            <a:schemeClr val="tx1"/>
          </a:solidFill>
          <a:latin typeface="+mn-lt"/>
          <a:ea typeface="+mn-ea"/>
          <a:cs typeface="+mn-cs"/>
        </a:defRPr>
      </a:lvl8pPr>
      <a:lvl9pPr marL="3319638" algn="l" defTabSz="829909">
        <a:defRPr sz="16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1920110073" name="Группа 13"/>
          <p:cNvGrpSpPr/>
          <p:nvPr/>
        </p:nvGrpSpPr>
        <p:grpSpPr bwMode="auto">
          <a:xfrm>
            <a:off x="-1987979" y="1728140"/>
            <a:ext cx="7250393" cy="6449720"/>
            <a:chOff x="9354395" y="4378887"/>
            <a:chExt cx="623172" cy="554355"/>
          </a:xfrm>
          <a:solidFill>
            <a:schemeClr val="bg1">
              <a:lumMod val="95000"/>
              <a:alpha val="50000"/>
            </a:schemeClr>
          </a:solidFill>
        </p:grpSpPr>
        <p:sp>
          <p:nvSpPr>
            <p:cNvPr id="1656264170" name="Полилиния: фигура 16"/>
            <p:cNvSpPr/>
            <p:nvPr/>
          </p:nvSpPr>
          <p:spPr bwMode="auto">
            <a:xfrm>
              <a:off x="9354395" y="4378887"/>
              <a:ext cx="569594" cy="554355"/>
            </a:xfrm>
            <a:custGeom>
              <a:avLst/>
              <a:gdLst>
                <a:gd name="connsiteX0" fmla="*/ 383858 w 569595"/>
                <a:gd name="connsiteY0" fmla="*/ 494347 h 554355"/>
                <a:gd name="connsiteX1" fmla="*/ 285750 w 569595"/>
                <a:gd name="connsiteY1" fmla="*/ 502920 h 554355"/>
                <a:gd name="connsiteX2" fmla="*/ 283845 w 569595"/>
                <a:gd name="connsiteY2" fmla="*/ 502920 h 554355"/>
                <a:gd name="connsiteX3" fmla="*/ 141923 w 569595"/>
                <a:gd name="connsiteY3" fmla="*/ 478155 h 554355"/>
                <a:gd name="connsiteX4" fmla="*/ 49530 w 569595"/>
                <a:gd name="connsiteY4" fmla="*/ 203835 h 554355"/>
                <a:gd name="connsiteX5" fmla="*/ 49530 w 569595"/>
                <a:gd name="connsiteY5" fmla="*/ 203835 h 554355"/>
                <a:gd name="connsiteX6" fmla="*/ 80010 w 569595"/>
                <a:gd name="connsiteY6" fmla="*/ 159067 h 554355"/>
                <a:gd name="connsiteX7" fmla="*/ 283845 w 569595"/>
                <a:gd name="connsiteY7" fmla="*/ 48578 h 554355"/>
                <a:gd name="connsiteX8" fmla="*/ 283845 w 569595"/>
                <a:gd name="connsiteY8" fmla="*/ 48578 h 554355"/>
                <a:gd name="connsiteX9" fmla="*/ 490538 w 569595"/>
                <a:gd name="connsiteY9" fmla="*/ 159067 h 554355"/>
                <a:gd name="connsiteX10" fmla="*/ 519113 w 569595"/>
                <a:gd name="connsiteY10" fmla="*/ 203835 h 554355"/>
                <a:gd name="connsiteX11" fmla="*/ 490538 w 569595"/>
                <a:gd name="connsiteY11" fmla="*/ 339090 h 554355"/>
                <a:gd name="connsiteX12" fmla="*/ 530543 w 569595"/>
                <a:gd name="connsiteY12" fmla="*/ 379095 h 554355"/>
                <a:gd name="connsiteX13" fmla="*/ 569595 w 569595"/>
                <a:gd name="connsiteY13" fmla="*/ 204788 h 554355"/>
                <a:gd name="connsiteX14" fmla="*/ 526733 w 569595"/>
                <a:gd name="connsiteY14" fmla="*/ 124778 h 554355"/>
                <a:gd name="connsiteX15" fmla="*/ 284798 w 569595"/>
                <a:gd name="connsiteY15" fmla="*/ 0 h 554355"/>
                <a:gd name="connsiteX16" fmla="*/ 284798 w 569595"/>
                <a:gd name="connsiteY16" fmla="*/ 0 h 554355"/>
                <a:gd name="connsiteX17" fmla="*/ 44768 w 569595"/>
                <a:gd name="connsiteY17" fmla="*/ 125730 h 554355"/>
                <a:gd name="connsiteX18" fmla="*/ 0 w 569595"/>
                <a:gd name="connsiteY18" fmla="*/ 205740 h 554355"/>
                <a:gd name="connsiteX19" fmla="*/ 106680 w 569595"/>
                <a:gd name="connsiteY19" fmla="*/ 515303 h 554355"/>
                <a:gd name="connsiteX20" fmla="*/ 284798 w 569595"/>
                <a:gd name="connsiteY20" fmla="*/ 554355 h 554355"/>
                <a:gd name="connsiteX21" fmla="*/ 423863 w 569595"/>
                <a:gd name="connsiteY21" fmla="*/ 536257 h 554355"/>
                <a:gd name="connsiteX22" fmla="*/ 383858 w 569595"/>
                <a:gd name="connsiteY22" fmla="*/ 494347 h 5543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569595" h="554355" extrusionOk="0">
                  <a:moveTo>
                    <a:pt x="383858" y="494347"/>
                  </a:moveTo>
                  <a:cubicBezTo>
                    <a:pt x="359093" y="499110"/>
                    <a:pt x="325755" y="502920"/>
                    <a:pt x="285750" y="502920"/>
                  </a:cubicBezTo>
                  <a:cubicBezTo>
                    <a:pt x="284798" y="502920"/>
                    <a:pt x="284798" y="502920"/>
                    <a:pt x="283845" y="502920"/>
                  </a:cubicBezTo>
                  <a:cubicBezTo>
                    <a:pt x="201930" y="502920"/>
                    <a:pt x="151448" y="488632"/>
                    <a:pt x="141923" y="478155"/>
                  </a:cubicBezTo>
                  <a:cubicBezTo>
                    <a:pt x="107633" y="443865"/>
                    <a:pt x="49530" y="261938"/>
                    <a:pt x="49530" y="203835"/>
                  </a:cubicBezTo>
                  <a:lnTo>
                    <a:pt x="49530" y="203835"/>
                  </a:lnTo>
                  <a:cubicBezTo>
                    <a:pt x="49530" y="198120"/>
                    <a:pt x="56198" y="182880"/>
                    <a:pt x="80010" y="159067"/>
                  </a:cubicBezTo>
                  <a:cubicBezTo>
                    <a:pt x="136208" y="102870"/>
                    <a:pt x="237173" y="48578"/>
                    <a:pt x="283845" y="48578"/>
                  </a:cubicBezTo>
                  <a:cubicBezTo>
                    <a:pt x="283845" y="48578"/>
                    <a:pt x="283845" y="48578"/>
                    <a:pt x="283845" y="48578"/>
                  </a:cubicBezTo>
                  <a:cubicBezTo>
                    <a:pt x="332423" y="48578"/>
                    <a:pt x="436245" y="104775"/>
                    <a:pt x="490538" y="159067"/>
                  </a:cubicBezTo>
                  <a:cubicBezTo>
                    <a:pt x="511493" y="180975"/>
                    <a:pt x="519113" y="196215"/>
                    <a:pt x="519113" y="203835"/>
                  </a:cubicBezTo>
                  <a:cubicBezTo>
                    <a:pt x="519113" y="233363"/>
                    <a:pt x="506730" y="286703"/>
                    <a:pt x="490538" y="339090"/>
                  </a:cubicBezTo>
                  <a:lnTo>
                    <a:pt x="530543" y="379095"/>
                  </a:lnTo>
                  <a:cubicBezTo>
                    <a:pt x="553403" y="311468"/>
                    <a:pt x="569595" y="239078"/>
                    <a:pt x="569595" y="204788"/>
                  </a:cubicBezTo>
                  <a:cubicBezTo>
                    <a:pt x="569595" y="180975"/>
                    <a:pt x="555308" y="153353"/>
                    <a:pt x="526733" y="124778"/>
                  </a:cubicBezTo>
                  <a:cubicBezTo>
                    <a:pt x="468630" y="65722"/>
                    <a:pt x="353378" y="0"/>
                    <a:pt x="284798" y="0"/>
                  </a:cubicBezTo>
                  <a:cubicBezTo>
                    <a:pt x="284798" y="0"/>
                    <a:pt x="284798" y="0"/>
                    <a:pt x="284798" y="0"/>
                  </a:cubicBezTo>
                  <a:cubicBezTo>
                    <a:pt x="218123" y="0"/>
                    <a:pt x="104775" y="65722"/>
                    <a:pt x="44768" y="125730"/>
                  </a:cubicBezTo>
                  <a:cubicBezTo>
                    <a:pt x="14288" y="156210"/>
                    <a:pt x="0" y="181928"/>
                    <a:pt x="0" y="205740"/>
                  </a:cubicBezTo>
                  <a:cubicBezTo>
                    <a:pt x="0" y="270510"/>
                    <a:pt x="60008" y="467678"/>
                    <a:pt x="106680" y="515303"/>
                  </a:cubicBezTo>
                  <a:cubicBezTo>
                    <a:pt x="132398" y="541020"/>
                    <a:pt x="208598" y="554355"/>
                    <a:pt x="284798" y="554355"/>
                  </a:cubicBezTo>
                  <a:cubicBezTo>
                    <a:pt x="336233" y="554355"/>
                    <a:pt x="387668" y="548640"/>
                    <a:pt x="423863" y="536257"/>
                  </a:cubicBezTo>
                  <a:lnTo>
                    <a:pt x="383858" y="494347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82987" tIns="41493" rIns="82987" bIns="4149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defRPr/>
              </a:pPr>
              <a:endParaRPr lang="ru-RU" sz="1500">
                <a:solidFill>
                  <a:srgbClr val="002060"/>
                </a:solidFill>
              </a:endParaRPr>
            </a:p>
          </p:txBody>
        </p:sp>
        <p:sp>
          <p:nvSpPr>
            <p:cNvPr id="1652651845" name="Полилиния: фигура 17"/>
            <p:cNvSpPr/>
            <p:nvPr/>
          </p:nvSpPr>
          <p:spPr bwMode="auto">
            <a:xfrm>
              <a:off x="9725634" y="4750122"/>
              <a:ext cx="251935" cy="156684"/>
            </a:xfrm>
            <a:custGeom>
              <a:avLst/>
              <a:gdLst>
                <a:gd name="connsiteX0" fmla="*/ 215503 w 251936"/>
                <a:gd name="connsiteY0" fmla="*/ 2143 h 156686"/>
                <a:gd name="connsiteX1" fmla="*/ 226933 w 251936"/>
                <a:gd name="connsiteY1" fmla="*/ 2143 h 156686"/>
                <a:gd name="connsiteX2" fmla="*/ 249793 w 251936"/>
                <a:gd name="connsiteY2" fmla="*/ 25003 h 156686"/>
                <a:gd name="connsiteX3" fmla="*/ 249793 w 251936"/>
                <a:gd name="connsiteY3" fmla="*/ 36433 h 156686"/>
                <a:gd name="connsiteX4" fmla="*/ 133588 w 251936"/>
                <a:gd name="connsiteY4" fmla="*/ 152638 h 156686"/>
                <a:gd name="connsiteX5" fmla="*/ 131683 w 251936"/>
                <a:gd name="connsiteY5" fmla="*/ 152638 h 156686"/>
                <a:gd name="connsiteX6" fmla="*/ 128826 w 251936"/>
                <a:gd name="connsiteY6" fmla="*/ 154543 h 156686"/>
                <a:gd name="connsiteX7" fmla="*/ 117396 w 251936"/>
                <a:gd name="connsiteY7" fmla="*/ 154543 h 156686"/>
                <a:gd name="connsiteX8" fmla="*/ 2143 w 251936"/>
                <a:gd name="connsiteY8" fmla="*/ 38338 h 156686"/>
                <a:gd name="connsiteX9" fmla="*/ 2143 w 251936"/>
                <a:gd name="connsiteY9" fmla="*/ 26908 h 156686"/>
                <a:gd name="connsiteX10" fmla="*/ 25003 w 251936"/>
                <a:gd name="connsiteY10" fmla="*/ 4048 h 156686"/>
                <a:gd name="connsiteX11" fmla="*/ 36433 w 251936"/>
                <a:gd name="connsiteY11" fmla="*/ 4048 h 156686"/>
                <a:gd name="connsiteX12" fmla="*/ 125016 w 251936"/>
                <a:gd name="connsiteY12" fmla="*/ 92631 h 156686"/>
                <a:gd name="connsiteX13" fmla="*/ 215503 w 251936"/>
                <a:gd name="connsiteY13" fmla="*/ 2143 h 1566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51936" h="156686" extrusionOk="0">
                  <a:moveTo>
                    <a:pt x="215503" y="2143"/>
                  </a:moveTo>
                  <a:cubicBezTo>
                    <a:pt x="218360" y="-714"/>
                    <a:pt x="224076" y="-714"/>
                    <a:pt x="226933" y="2143"/>
                  </a:cubicBezTo>
                  <a:lnTo>
                    <a:pt x="249793" y="25003"/>
                  </a:lnTo>
                  <a:cubicBezTo>
                    <a:pt x="252651" y="27861"/>
                    <a:pt x="252651" y="33576"/>
                    <a:pt x="249793" y="36433"/>
                  </a:cubicBezTo>
                  <a:lnTo>
                    <a:pt x="133588" y="152638"/>
                  </a:lnTo>
                  <a:lnTo>
                    <a:pt x="131683" y="152638"/>
                  </a:lnTo>
                  <a:lnTo>
                    <a:pt x="128826" y="154543"/>
                  </a:lnTo>
                  <a:cubicBezTo>
                    <a:pt x="125968" y="157401"/>
                    <a:pt x="120253" y="157401"/>
                    <a:pt x="117396" y="154543"/>
                  </a:cubicBezTo>
                  <a:lnTo>
                    <a:pt x="2143" y="38338"/>
                  </a:lnTo>
                  <a:cubicBezTo>
                    <a:pt x="-714" y="35481"/>
                    <a:pt x="-714" y="29766"/>
                    <a:pt x="2143" y="26908"/>
                  </a:cubicBezTo>
                  <a:lnTo>
                    <a:pt x="25003" y="4048"/>
                  </a:lnTo>
                  <a:cubicBezTo>
                    <a:pt x="27861" y="1191"/>
                    <a:pt x="33576" y="1191"/>
                    <a:pt x="36433" y="4048"/>
                  </a:cubicBezTo>
                  <a:lnTo>
                    <a:pt x="125016" y="92631"/>
                  </a:lnTo>
                  <a:lnTo>
                    <a:pt x="215503" y="2143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82987" tIns="41493" rIns="82987" bIns="4149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defRPr/>
              </a:pPr>
              <a:endParaRPr lang="ru-RU" sz="1500">
                <a:solidFill>
                  <a:srgbClr val="002060"/>
                </a:solidFill>
              </a:endParaRPr>
            </a:p>
          </p:txBody>
        </p:sp>
      </p:grpSp>
      <p:sp>
        <p:nvSpPr>
          <p:cNvPr id="1218821149" name="TextBox 8"/>
          <p:cNvSpPr txBox="1"/>
          <p:nvPr/>
        </p:nvSpPr>
        <p:spPr bwMode="auto">
          <a:xfrm>
            <a:off x="4271023" y="296640"/>
            <a:ext cx="2282172" cy="30777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defRPr/>
            </a:pPr>
            <a:r>
              <a:rPr lang="ru-RU" sz="1000" dirty="0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rPr>
              <a:t>ООО «</a:t>
            </a:r>
            <a:r>
              <a:rPr lang="ru-RU" sz="1000" dirty="0" err="1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rPr>
              <a:t>КволиТек</a:t>
            </a:r>
            <a:r>
              <a:rPr lang="ru-RU" sz="1000" dirty="0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rPr>
              <a:t> СП»</a:t>
            </a:r>
            <a:endParaRPr dirty="0"/>
          </a:p>
          <a:p>
            <a:pPr>
              <a:defRPr/>
            </a:pPr>
            <a:r>
              <a:rPr lang="ru-RU" sz="1000" dirty="0" smtClean="0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rPr>
              <a:t>+</a:t>
            </a:r>
            <a:r>
              <a:rPr lang="ru-RU" sz="1000" dirty="0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rPr>
              <a:t>7 (495) 648-6027, </a:t>
            </a:r>
            <a:r>
              <a:rPr lang="en-US" sz="1000" dirty="0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rPr>
              <a:t>www.kvolitek.ru</a:t>
            </a:r>
            <a:endParaRPr dirty="0"/>
          </a:p>
        </p:txBody>
      </p:sp>
      <p:sp>
        <p:nvSpPr>
          <p:cNvPr id="451330172" name="Rectangle 1"/>
          <p:cNvSpPr>
            <a:spLocks noChangeArrowheads="1"/>
          </p:cNvSpPr>
          <p:nvPr/>
        </p:nvSpPr>
        <p:spPr bwMode="auto">
          <a:xfrm>
            <a:off x="790689" y="931586"/>
            <a:ext cx="5412058" cy="27699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1200" b="1" i="0" u="none" strike="noStrike" cap="none" dirty="0">
                <a:ln>
                  <a:noFill/>
                </a:ln>
                <a:solidFill>
                  <a:srgbClr val="002060"/>
                </a:solidFill>
                <a:latin typeface="Tahoma"/>
                <a:ea typeface="Arial"/>
                <a:cs typeface="Times New Roman"/>
              </a:rPr>
              <a:t>Тарифы регулярного сопровождения программ </a:t>
            </a:r>
            <a:r>
              <a:rPr lang="ru-RU" sz="1200" b="1" i="0" u="none" strike="noStrike" cap="none" dirty="0">
                <a:ln>
                  <a:noFill/>
                </a:ln>
                <a:solidFill>
                  <a:srgbClr val="FF0000"/>
                </a:solidFill>
                <a:latin typeface="Tahoma"/>
                <a:ea typeface="Arial"/>
                <a:cs typeface="Times New Roman"/>
              </a:rPr>
              <a:t>1С:Предприятие</a:t>
            </a:r>
            <a:endParaRPr lang="ru-RU" sz="400" b="0" i="0" u="none" strike="noStrike" cap="none" dirty="0">
              <a:ln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701251319" name="Прямоугольник 5"/>
          <p:cNvSpPr/>
          <p:nvPr/>
        </p:nvSpPr>
        <p:spPr bwMode="auto">
          <a:xfrm>
            <a:off x="228600" y="9024517"/>
            <a:ext cx="6248505" cy="9618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b="1" dirty="0">
                <a:solidFill>
                  <a:prstClr val="black"/>
                </a:solidFill>
                <a:latin typeface="Tahoma"/>
                <a:ea typeface="Tahoma"/>
                <a:cs typeface="Times New Roman"/>
              </a:rPr>
              <a:t>** Стоимость 1 часа работы </a:t>
            </a:r>
            <a:r>
              <a:rPr lang="ru-RU" sz="1000" b="1" dirty="0" smtClean="0">
                <a:solidFill>
                  <a:prstClr val="black"/>
                </a:solidFill>
                <a:latin typeface="Tahoma"/>
                <a:ea typeface="Tahoma"/>
                <a:cs typeface="Times New Roman"/>
              </a:rPr>
              <a:t>БЕЗ </a:t>
            </a:r>
            <a:r>
              <a:rPr lang="ru-RU" sz="1000" b="1" dirty="0">
                <a:solidFill>
                  <a:prstClr val="black"/>
                </a:solidFill>
                <a:latin typeface="Tahoma"/>
                <a:ea typeface="Tahoma"/>
                <a:cs typeface="Times New Roman"/>
              </a:rPr>
              <a:t>привязки к тарифу </a:t>
            </a:r>
            <a:r>
              <a:rPr lang="ru-RU" sz="1000" b="1" dirty="0" smtClean="0">
                <a:solidFill>
                  <a:prstClr val="black"/>
                </a:solidFill>
                <a:latin typeface="Tahoma"/>
                <a:ea typeface="Tahoma"/>
                <a:cs typeface="Times New Roman"/>
              </a:rPr>
              <a:t>составляет:</a:t>
            </a:r>
          </a:p>
          <a:p>
            <a:pPr marL="171450" lvl="0" indent="-171450" defTabSz="914400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000" dirty="0" smtClean="0">
                <a:solidFill>
                  <a:prstClr val="black"/>
                </a:solidFill>
                <a:latin typeface="Tahoma"/>
                <a:ea typeface="Tahoma"/>
                <a:cs typeface="Times New Roman"/>
              </a:rPr>
              <a:t>Ставка </a:t>
            </a:r>
            <a:r>
              <a:rPr lang="ru-RU" sz="1000" dirty="0">
                <a:solidFill>
                  <a:prstClr val="black"/>
                </a:solidFill>
                <a:latin typeface="Tahoma"/>
                <a:ea typeface="Tahoma"/>
                <a:cs typeface="Times New Roman"/>
              </a:rPr>
              <a:t>удалённой работы консультанта 1С (руб/час</a:t>
            </a:r>
            <a:r>
              <a:rPr lang="ru-RU" sz="1000" dirty="0" smtClean="0">
                <a:solidFill>
                  <a:prstClr val="black"/>
                </a:solidFill>
                <a:latin typeface="Tahoma"/>
                <a:ea typeface="Tahoma"/>
                <a:cs typeface="Times New Roman"/>
              </a:rPr>
              <a:t>) – </a:t>
            </a:r>
            <a:r>
              <a:rPr lang="ru-RU" sz="1000" dirty="0" smtClean="0">
                <a:solidFill>
                  <a:prstClr val="black"/>
                </a:solidFill>
                <a:latin typeface="Tahoma"/>
                <a:ea typeface="Tahoma"/>
                <a:cs typeface="Times New Roman"/>
              </a:rPr>
              <a:t>4500</a:t>
            </a:r>
            <a:endParaRPr lang="ru-RU" sz="1000" dirty="0" smtClean="0">
              <a:solidFill>
                <a:prstClr val="black"/>
              </a:solidFill>
              <a:latin typeface="Tahoma"/>
              <a:ea typeface="Tahoma"/>
              <a:cs typeface="Times New Roman"/>
            </a:endParaRPr>
          </a:p>
          <a:p>
            <a:pPr marL="171450" lvl="0" indent="-171450" defTabSz="914400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000" dirty="0">
                <a:solidFill>
                  <a:prstClr val="black"/>
                </a:solidFill>
                <a:latin typeface="Tahoma"/>
                <a:ea typeface="Tahoma"/>
                <a:cs typeface="Times New Roman"/>
              </a:rPr>
              <a:t>Ставка удалённой работы аналитика 1С (руб/час</a:t>
            </a:r>
            <a:r>
              <a:rPr lang="ru-RU" sz="1000" dirty="0" smtClean="0">
                <a:solidFill>
                  <a:prstClr val="black"/>
                </a:solidFill>
                <a:latin typeface="Tahoma"/>
                <a:ea typeface="Tahoma"/>
                <a:cs typeface="Times New Roman"/>
              </a:rPr>
              <a:t>) – </a:t>
            </a:r>
            <a:r>
              <a:rPr lang="ru-RU" sz="1000" dirty="0" smtClean="0">
                <a:solidFill>
                  <a:prstClr val="black"/>
                </a:solidFill>
                <a:latin typeface="Tahoma"/>
                <a:ea typeface="Tahoma"/>
                <a:cs typeface="Times New Roman"/>
              </a:rPr>
              <a:t>4800</a:t>
            </a:r>
            <a:endParaRPr lang="ru-RU" sz="1000" dirty="0" smtClean="0">
              <a:solidFill>
                <a:prstClr val="black"/>
              </a:solidFill>
              <a:latin typeface="Tahoma"/>
              <a:ea typeface="Tahoma"/>
              <a:cs typeface="Times New Roman"/>
            </a:endParaRPr>
          </a:p>
          <a:p>
            <a:pPr marL="171450" lvl="0" indent="-171450" defTabSz="914400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000" dirty="0">
                <a:solidFill>
                  <a:prstClr val="black"/>
                </a:solidFill>
                <a:latin typeface="Tahoma"/>
                <a:ea typeface="Tahoma"/>
                <a:cs typeface="Times New Roman"/>
              </a:rPr>
              <a:t>Ставка удалённой работы программиста 1С (</a:t>
            </a:r>
            <a:r>
              <a:rPr lang="ru-RU" sz="1000" dirty="0" err="1">
                <a:solidFill>
                  <a:prstClr val="black"/>
                </a:solidFill>
                <a:latin typeface="Tahoma"/>
                <a:ea typeface="Tahoma"/>
                <a:cs typeface="Times New Roman"/>
              </a:rPr>
              <a:t>руб</a:t>
            </a:r>
            <a:r>
              <a:rPr lang="ru-RU" sz="1000" dirty="0">
                <a:solidFill>
                  <a:prstClr val="black"/>
                </a:solidFill>
                <a:latin typeface="Tahoma"/>
                <a:ea typeface="Tahoma"/>
                <a:cs typeface="Times New Roman"/>
              </a:rPr>
              <a:t>/час</a:t>
            </a:r>
            <a:r>
              <a:rPr lang="ru-RU" sz="1000" dirty="0" smtClean="0">
                <a:solidFill>
                  <a:prstClr val="black"/>
                </a:solidFill>
                <a:latin typeface="Tahoma"/>
                <a:ea typeface="Tahoma"/>
                <a:cs typeface="Times New Roman"/>
              </a:rPr>
              <a:t>)  </a:t>
            </a:r>
            <a:r>
              <a:rPr lang="ru-RU" sz="1000" smtClean="0">
                <a:solidFill>
                  <a:prstClr val="black"/>
                </a:solidFill>
                <a:latin typeface="Tahoma"/>
                <a:ea typeface="Tahoma"/>
                <a:cs typeface="Times New Roman"/>
              </a:rPr>
              <a:t>- </a:t>
            </a:r>
            <a:r>
              <a:rPr lang="ru-RU" sz="1000" smtClean="0">
                <a:solidFill>
                  <a:prstClr val="black"/>
                </a:solidFill>
                <a:latin typeface="Tahoma"/>
                <a:ea typeface="Tahoma"/>
                <a:cs typeface="Times New Roman"/>
              </a:rPr>
              <a:t>5000</a:t>
            </a:r>
            <a:endParaRPr lang="ru-RU" sz="1000" dirty="0" smtClean="0">
              <a:solidFill>
                <a:prstClr val="black"/>
              </a:solidFill>
              <a:latin typeface="Tahoma"/>
              <a:ea typeface="Tahoma"/>
              <a:cs typeface="Times New Roman"/>
            </a:endParaRPr>
          </a:p>
          <a:p>
            <a:pPr lvl="0" defTabSz="914400">
              <a:spcBef>
                <a:spcPts val="0"/>
              </a:spcBef>
              <a:spcAft>
                <a:spcPts val="0"/>
              </a:spcAft>
              <a:defRPr/>
            </a:pPr>
            <a:endParaRPr dirty="0"/>
          </a:p>
        </p:txBody>
      </p:sp>
      <p:graphicFrame>
        <p:nvGraphicFramePr>
          <p:cNvPr id="421879532" name="Таблиц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6304556"/>
              </p:ext>
            </p:extLst>
          </p:nvPr>
        </p:nvGraphicFramePr>
        <p:xfrm>
          <a:off x="228600" y="1293760"/>
          <a:ext cx="6476999" cy="7536115"/>
        </p:xfrm>
        <a:graphic>
          <a:graphicData uri="http://schemas.openxmlformats.org/drawingml/2006/table">
            <a:tbl>
              <a:tblPr/>
              <a:tblGrid>
                <a:gridCol w="323173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4905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4905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4905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64905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649053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165909">
                <a:tc>
                  <a:txBody>
                    <a:bodyPr/>
                    <a:lstStyle/>
                    <a:p>
                      <a:pPr marL="36000" algn="l">
                        <a:defRPr/>
                      </a:pP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ТАРИФ</a:t>
                      </a:r>
                      <a:endParaRPr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51" marR="4251" marT="4251" marB="0" anchor="ctr">
                    <a:lnL w="6349" algn="ctr">
                      <a:solidFill>
                        <a:srgbClr val="000000"/>
                      </a:solidFill>
                    </a:lnL>
                    <a:lnR w="6349" algn="ctr">
                      <a:solidFill>
                        <a:srgbClr val="000000"/>
                      </a:solidFill>
                    </a:lnR>
                    <a:lnT w="6349" algn="ctr">
                      <a:solidFill>
                        <a:srgbClr val="000000"/>
                      </a:solidFill>
                    </a:lnT>
                    <a:lnB w="6349" algn="ctr">
                      <a:solidFill>
                        <a:srgbClr val="000000"/>
                      </a:solidFill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Мини</a:t>
                      </a:r>
                      <a:endParaRPr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51" marR="4251" marT="4251" marB="0" anchor="ctr">
                    <a:lnL w="6349" algn="ctr">
                      <a:solidFill>
                        <a:srgbClr val="000000"/>
                      </a:solidFill>
                    </a:lnL>
                    <a:lnR w="6349" algn="ctr">
                      <a:solidFill>
                        <a:srgbClr val="000000"/>
                      </a:solidFill>
                    </a:lnR>
                    <a:lnT w="6349" algn="ctr">
                      <a:solidFill>
                        <a:srgbClr val="000000"/>
                      </a:solidFill>
                    </a:lnT>
                    <a:lnB w="6349" algn="ctr">
                      <a:solidFill>
                        <a:srgbClr val="000000"/>
                      </a:solidFill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Базовый</a:t>
                      </a:r>
                      <a:endParaRPr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51" marR="4251" marT="4251" marB="0" anchor="ctr">
                    <a:lnL w="6349" algn="ctr">
                      <a:solidFill>
                        <a:srgbClr val="000000"/>
                      </a:solidFill>
                    </a:lnL>
                    <a:lnR w="6349" algn="ctr">
                      <a:solidFill>
                        <a:srgbClr val="000000"/>
                      </a:solidFill>
                    </a:lnR>
                    <a:lnT w="6349" algn="ctr">
                      <a:solidFill>
                        <a:srgbClr val="000000"/>
                      </a:solidFill>
                    </a:lnT>
                    <a:lnB w="6349" algn="ctr">
                      <a:solidFill>
                        <a:srgbClr val="000000"/>
                      </a:solidFill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Стандарт</a:t>
                      </a:r>
                      <a:endParaRPr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51" marR="4251" marT="4251" marB="0" anchor="ctr">
                    <a:lnL w="6349" algn="ctr">
                      <a:solidFill>
                        <a:srgbClr val="000000"/>
                      </a:solidFill>
                    </a:lnL>
                    <a:lnR w="6349" algn="ctr">
                      <a:solidFill>
                        <a:srgbClr val="000000"/>
                      </a:solidFill>
                    </a:lnR>
                    <a:lnT w="6349" algn="ctr">
                      <a:solidFill>
                        <a:srgbClr val="000000"/>
                      </a:solidFill>
                    </a:lnT>
                    <a:lnB w="6349" algn="ctr">
                      <a:solidFill>
                        <a:srgbClr val="000000"/>
                      </a:solidFill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Проф</a:t>
                      </a:r>
                      <a:endParaRPr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51" marR="4251" marT="4251" marB="0" anchor="ctr">
                    <a:lnL w="6349" algn="ctr">
                      <a:solidFill>
                        <a:srgbClr val="000000"/>
                      </a:solidFill>
                    </a:lnL>
                    <a:lnR w="6349" algn="ctr">
                      <a:solidFill>
                        <a:srgbClr val="000000"/>
                      </a:solidFill>
                    </a:lnR>
                    <a:lnT w="6349" algn="ctr">
                      <a:solidFill>
                        <a:srgbClr val="000000"/>
                      </a:solidFill>
                    </a:lnT>
                    <a:lnB w="6349" algn="ctr">
                      <a:solidFill>
                        <a:srgbClr val="000000"/>
                      </a:solidFill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Премиум</a:t>
                      </a:r>
                      <a:endParaRPr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51" marR="4251" marT="4251" marB="0" anchor="ctr">
                    <a:lnL w="6349" algn="ctr">
                      <a:solidFill>
                        <a:srgbClr val="000000"/>
                      </a:solidFill>
                    </a:lnL>
                    <a:lnR w="6349" algn="ctr">
                      <a:solidFill>
                        <a:srgbClr val="000000"/>
                      </a:solidFill>
                    </a:lnR>
                    <a:lnT w="6349" algn="ctr">
                      <a:solidFill>
                        <a:srgbClr val="000000"/>
                      </a:solidFill>
                    </a:lnT>
                    <a:lnB w="6349" algn="ctr">
                      <a:solidFill>
                        <a:srgbClr val="000000"/>
                      </a:solidFill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65909">
                <a:tc>
                  <a:txBody>
                    <a:bodyPr/>
                    <a:lstStyle/>
                    <a:p>
                      <a:pPr marL="36000" algn="l">
                        <a:defRPr/>
                      </a:pP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Ежемесячная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абонентская плата (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руб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, без НДС)</a:t>
                      </a:r>
                      <a:endParaRPr dirty="0"/>
                    </a:p>
                  </a:txBody>
                  <a:tcPr marL="4251" marR="4251" marT="4251" marB="0" anchor="ctr">
                    <a:lnL w="6349" algn="ctr">
                      <a:solidFill>
                        <a:srgbClr val="000000"/>
                      </a:solidFill>
                    </a:lnL>
                    <a:lnR w="6349" algn="ctr">
                      <a:solidFill>
                        <a:srgbClr val="000000"/>
                      </a:solidFill>
                    </a:lnR>
                    <a:lnT w="6349" algn="ctr">
                      <a:solidFill>
                        <a:srgbClr val="000000"/>
                      </a:solidFill>
                    </a:lnT>
                    <a:lnB w="634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5600</a:t>
                      </a:r>
                      <a:endParaRPr dirty="0"/>
                    </a:p>
                  </a:txBody>
                  <a:tcPr marL="4251" marR="4251" marT="4251" marB="0" anchor="ctr">
                    <a:lnL w="6349" algn="ctr">
                      <a:solidFill>
                        <a:srgbClr val="000000"/>
                      </a:solidFill>
                    </a:lnL>
                    <a:lnR w="6349" algn="ctr">
                      <a:solidFill>
                        <a:srgbClr val="000000"/>
                      </a:solidFill>
                    </a:lnR>
                    <a:lnT w="6349" algn="ctr">
                      <a:solidFill>
                        <a:srgbClr val="000000"/>
                      </a:solidFill>
                    </a:lnT>
                    <a:lnB w="634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9600</a:t>
                      </a:r>
                      <a:endParaRPr dirty="0"/>
                    </a:p>
                  </a:txBody>
                  <a:tcPr marL="4251" marR="4251" marT="4251" marB="0" anchor="ctr">
                    <a:lnL w="6349" algn="ctr">
                      <a:solidFill>
                        <a:srgbClr val="000000"/>
                      </a:solidFill>
                    </a:lnL>
                    <a:lnR w="6349" algn="ctr">
                      <a:solidFill>
                        <a:srgbClr val="000000"/>
                      </a:solidFill>
                    </a:lnR>
                    <a:lnT w="6349" algn="ctr">
                      <a:solidFill>
                        <a:srgbClr val="000000"/>
                      </a:solidFill>
                    </a:lnT>
                    <a:lnB w="634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21400</a:t>
                      </a:r>
                      <a:endParaRPr dirty="0"/>
                    </a:p>
                  </a:txBody>
                  <a:tcPr marL="4251" marR="4251" marT="4251" marB="0" anchor="ctr">
                    <a:lnL w="6349" algn="ctr">
                      <a:solidFill>
                        <a:srgbClr val="000000"/>
                      </a:solidFill>
                    </a:lnL>
                    <a:lnR w="6349" algn="ctr">
                      <a:solidFill>
                        <a:srgbClr val="000000"/>
                      </a:solidFill>
                    </a:lnR>
                    <a:lnT w="6349" algn="ctr">
                      <a:solidFill>
                        <a:srgbClr val="000000"/>
                      </a:solidFill>
                    </a:lnT>
                    <a:lnB w="634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39600</a:t>
                      </a:r>
                      <a:endParaRPr dirty="0"/>
                    </a:p>
                  </a:txBody>
                  <a:tcPr marL="4251" marR="4251" marT="4251" marB="0" anchor="ctr">
                    <a:lnL w="6349" algn="ctr">
                      <a:solidFill>
                        <a:srgbClr val="000000"/>
                      </a:solidFill>
                    </a:lnL>
                    <a:lnR w="6349" algn="ctr">
                      <a:solidFill>
                        <a:srgbClr val="000000"/>
                      </a:solidFill>
                    </a:lnR>
                    <a:lnT w="6349" algn="ctr">
                      <a:solidFill>
                        <a:srgbClr val="000000"/>
                      </a:solidFill>
                    </a:lnT>
                    <a:lnB w="634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56000</a:t>
                      </a:r>
                      <a:endParaRPr dirty="0"/>
                    </a:p>
                  </a:txBody>
                  <a:tcPr marL="4251" marR="4251" marT="4251" marB="0" anchor="ctr">
                    <a:lnL w="6349" algn="ctr">
                      <a:solidFill>
                        <a:srgbClr val="000000"/>
                      </a:solidFill>
                    </a:lnL>
                    <a:lnR w="6349" algn="ctr">
                      <a:solidFill>
                        <a:srgbClr val="000000"/>
                      </a:solidFill>
                    </a:lnR>
                    <a:lnT w="6349" algn="ctr">
                      <a:solidFill>
                        <a:srgbClr val="000000"/>
                      </a:solidFill>
                    </a:lnT>
                    <a:lnB w="6349" algn="ctr">
                      <a:solidFill>
                        <a:srgbClr val="000000"/>
                      </a:solidFill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59070">
                <a:tc>
                  <a:txBody>
                    <a:bodyPr/>
                    <a:lstStyle/>
                    <a:p>
                      <a:pPr marL="36000" algn="l">
                        <a:defRPr/>
                      </a:pP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Часов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удаленной работы специалиста в месяц</a:t>
                      </a:r>
                      <a:endParaRPr dirty="0"/>
                    </a:p>
                  </a:txBody>
                  <a:tcPr marL="4251" marR="4251" marT="4251" marB="0" anchor="ctr">
                    <a:lnL w="6349" algn="ctr">
                      <a:solidFill>
                        <a:srgbClr val="000000"/>
                      </a:solidFill>
                    </a:lnL>
                    <a:lnR w="6349" algn="ctr">
                      <a:solidFill>
                        <a:srgbClr val="000000"/>
                      </a:solidFill>
                    </a:lnR>
                    <a:lnT w="6349" algn="ctr">
                      <a:solidFill>
                        <a:srgbClr val="000000"/>
                      </a:solidFill>
                    </a:lnT>
                    <a:lnB w="634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1</a:t>
                      </a:r>
                      <a:endParaRPr/>
                    </a:p>
                  </a:txBody>
                  <a:tcPr marL="4251" marR="4251" marT="4251" marB="0" anchor="ctr">
                    <a:lnL w="6349" algn="ctr">
                      <a:solidFill>
                        <a:srgbClr val="000000"/>
                      </a:solidFill>
                    </a:lnL>
                    <a:lnR w="6349" algn="ctr">
                      <a:solidFill>
                        <a:srgbClr val="000000"/>
                      </a:solidFill>
                    </a:lnR>
                    <a:lnT w="6349" algn="ctr">
                      <a:solidFill>
                        <a:srgbClr val="000000"/>
                      </a:solidFill>
                    </a:lnT>
                    <a:lnB w="634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2</a:t>
                      </a:r>
                      <a:endParaRPr/>
                    </a:p>
                  </a:txBody>
                  <a:tcPr marL="4251" marR="4251" marT="4251" marB="0" anchor="ctr">
                    <a:lnL w="6349" algn="ctr">
                      <a:solidFill>
                        <a:srgbClr val="000000"/>
                      </a:solidFill>
                    </a:lnL>
                    <a:lnR w="6349" algn="ctr">
                      <a:solidFill>
                        <a:srgbClr val="000000"/>
                      </a:solidFill>
                    </a:lnR>
                    <a:lnT w="6349" algn="ctr">
                      <a:solidFill>
                        <a:srgbClr val="000000"/>
                      </a:solidFill>
                    </a:lnT>
                    <a:lnB w="634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5</a:t>
                      </a:r>
                      <a:endParaRPr/>
                    </a:p>
                  </a:txBody>
                  <a:tcPr marL="4251" marR="4251" marT="4251" marB="0" anchor="ctr">
                    <a:lnL w="6349" algn="ctr">
                      <a:solidFill>
                        <a:srgbClr val="000000"/>
                      </a:solidFill>
                    </a:lnL>
                    <a:lnR w="6349" algn="ctr">
                      <a:solidFill>
                        <a:srgbClr val="000000"/>
                      </a:solidFill>
                    </a:lnR>
                    <a:lnT w="6349" algn="ctr">
                      <a:solidFill>
                        <a:srgbClr val="000000"/>
                      </a:solidFill>
                    </a:lnT>
                    <a:lnB w="634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10</a:t>
                      </a:r>
                      <a:endParaRPr/>
                    </a:p>
                  </a:txBody>
                  <a:tcPr marL="4251" marR="4251" marT="4251" marB="0" anchor="ctr">
                    <a:lnL w="6349" algn="ctr">
                      <a:solidFill>
                        <a:srgbClr val="000000"/>
                      </a:solidFill>
                    </a:lnL>
                    <a:lnR w="6349" algn="ctr">
                      <a:solidFill>
                        <a:srgbClr val="000000"/>
                      </a:solidFill>
                    </a:lnR>
                    <a:lnT w="6349" algn="ctr">
                      <a:solidFill>
                        <a:srgbClr val="000000"/>
                      </a:solidFill>
                    </a:lnT>
                    <a:lnB w="634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15</a:t>
                      </a:r>
                      <a:endParaRPr/>
                    </a:p>
                  </a:txBody>
                  <a:tcPr marL="4251" marR="4251" marT="4251" marB="0" anchor="ctr">
                    <a:lnL w="6349" algn="ctr">
                      <a:solidFill>
                        <a:srgbClr val="000000"/>
                      </a:solidFill>
                    </a:lnL>
                    <a:lnR w="6349" algn="ctr">
                      <a:solidFill>
                        <a:srgbClr val="000000"/>
                      </a:solidFill>
                    </a:lnR>
                    <a:lnT w="6349" algn="ctr">
                      <a:solidFill>
                        <a:srgbClr val="000000"/>
                      </a:solidFill>
                    </a:lnT>
                    <a:lnB w="6349" algn="ctr">
                      <a:solidFill>
                        <a:srgbClr val="000000"/>
                      </a:solidFill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65909">
                <a:tc>
                  <a:txBody>
                    <a:bodyPr/>
                    <a:lstStyle/>
                    <a:p>
                      <a:pPr marL="36000" algn="l">
                        <a:defRPr/>
                      </a:pP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Время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реакции на заявку при удаленной работе,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минут</a:t>
                      </a:r>
                      <a:endParaRPr dirty="0"/>
                    </a:p>
                  </a:txBody>
                  <a:tcPr marL="4251" marR="4251" marT="4251" marB="0" anchor="ctr">
                    <a:lnL w="6349" algn="ctr">
                      <a:solidFill>
                        <a:srgbClr val="000000"/>
                      </a:solidFill>
                    </a:lnL>
                    <a:lnR w="6349" algn="ctr">
                      <a:solidFill>
                        <a:srgbClr val="000000"/>
                      </a:solidFill>
                    </a:lnR>
                    <a:lnT w="6349" algn="ctr">
                      <a:solidFill>
                        <a:srgbClr val="000000"/>
                      </a:solidFill>
                    </a:lnT>
                    <a:lnB w="634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60</a:t>
                      </a:r>
                      <a:endParaRPr dirty="0"/>
                    </a:p>
                  </a:txBody>
                  <a:tcPr marL="4251" marR="4251" marT="4251" marB="0" anchor="ctr">
                    <a:lnL w="6349" algn="ctr">
                      <a:solidFill>
                        <a:srgbClr val="000000"/>
                      </a:solidFill>
                    </a:lnL>
                    <a:lnR w="6349" algn="ctr">
                      <a:solidFill>
                        <a:srgbClr val="000000"/>
                      </a:solidFill>
                    </a:lnR>
                    <a:lnT w="6349" algn="ctr">
                      <a:solidFill>
                        <a:srgbClr val="000000"/>
                      </a:solidFill>
                    </a:lnT>
                    <a:lnB w="634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30</a:t>
                      </a:r>
                      <a:endParaRPr dirty="0"/>
                    </a:p>
                  </a:txBody>
                  <a:tcPr marL="4251" marR="4251" marT="4251" marB="0" anchor="ctr">
                    <a:lnL w="6349" algn="ctr">
                      <a:solidFill>
                        <a:srgbClr val="000000"/>
                      </a:solidFill>
                    </a:lnL>
                    <a:lnR w="6349" algn="ctr">
                      <a:solidFill>
                        <a:srgbClr val="000000"/>
                      </a:solidFill>
                    </a:lnR>
                    <a:lnT w="6349" algn="ctr">
                      <a:solidFill>
                        <a:srgbClr val="000000"/>
                      </a:solidFill>
                    </a:lnT>
                    <a:lnB w="634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30</a:t>
                      </a:r>
                      <a:endParaRPr lang="ru-RU" sz="800" dirty="0"/>
                    </a:p>
                  </a:txBody>
                  <a:tcPr marL="4251" marR="4251" marT="4251" marB="0" anchor="ctr">
                    <a:lnL w="6349" algn="ctr">
                      <a:solidFill>
                        <a:srgbClr val="000000"/>
                      </a:solidFill>
                    </a:lnL>
                    <a:lnR w="6349" algn="ctr">
                      <a:solidFill>
                        <a:srgbClr val="000000"/>
                      </a:solidFill>
                    </a:lnR>
                    <a:lnT w="6349" algn="ctr">
                      <a:solidFill>
                        <a:srgbClr val="000000"/>
                      </a:solidFill>
                    </a:lnT>
                    <a:lnB w="634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10</a:t>
                      </a:r>
                      <a:endParaRPr dirty="0"/>
                    </a:p>
                  </a:txBody>
                  <a:tcPr marL="4251" marR="4251" marT="4251" marB="0" anchor="ctr">
                    <a:lnL w="6349" algn="ctr">
                      <a:solidFill>
                        <a:srgbClr val="000000"/>
                      </a:solidFill>
                    </a:lnL>
                    <a:lnR w="6349" algn="ctr">
                      <a:solidFill>
                        <a:srgbClr val="000000"/>
                      </a:solidFill>
                    </a:lnR>
                    <a:lnT w="6349" algn="ctr">
                      <a:solidFill>
                        <a:srgbClr val="000000"/>
                      </a:solidFill>
                    </a:lnT>
                    <a:lnB w="634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10</a:t>
                      </a:r>
                      <a:endParaRPr dirty="0"/>
                    </a:p>
                  </a:txBody>
                  <a:tcPr marL="4251" marR="4251" marT="4251" marB="0" anchor="ctr">
                    <a:lnL w="6349" algn="ctr">
                      <a:solidFill>
                        <a:srgbClr val="000000"/>
                      </a:solidFill>
                    </a:lnL>
                    <a:lnR w="6349" algn="ctr">
                      <a:solidFill>
                        <a:srgbClr val="000000"/>
                      </a:solidFill>
                    </a:lnR>
                    <a:lnT w="6349" algn="ctr">
                      <a:solidFill>
                        <a:srgbClr val="000000"/>
                      </a:solidFill>
                    </a:lnT>
                    <a:lnB w="6349" algn="ctr">
                      <a:solidFill>
                        <a:srgbClr val="000000"/>
                      </a:solidFill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65909">
                <a:tc>
                  <a:txBody>
                    <a:bodyPr/>
                    <a:lstStyle/>
                    <a:p>
                      <a:pPr marL="36000" algn="l">
                        <a:defRPr/>
                      </a:pP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Минимальное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время обращения по заявке,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час</a:t>
                      </a:r>
                      <a:endParaRPr dirty="0"/>
                    </a:p>
                  </a:txBody>
                  <a:tcPr marL="4251" marR="4251" marT="4251" marB="0" anchor="ctr">
                    <a:lnL w="6349" algn="ctr">
                      <a:solidFill>
                        <a:srgbClr val="000000"/>
                      </a:solidFill>
                    </a:lnL>
                    <a:lnR w="6349" algn="ctr">
                      <a:solidFill>
                        <a:srgbClr val="000000"/>
                      </a:solidFill>
                    </a:lnR>
                    <a:lnT w="6349" algn="ctr">
                      <a:solidFill>
                        <a:srgbClr val="000000"/>
                      </a:solidFill>
                    </a:lnT>
                    <a:lnB w="634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1</a:t>
                      </a:r>
                      <a:endParaRPr dirty="0"/>
                    </a:p>
                  </a:txBody>
                  <a:tcPr marL="4251" marR="4251" marT="4251" marB="0" anchor="ctr">
                    <a:lnL w="6349" algn="ctr">
                      <a:solidFill>
                        <a:srgbClr val="000000"/>
                      </a:solidFill>
                    </a:lnL>
                    <a:lnR w="6349" algn="ctr">
                      <a:solidFill>
                        <a:srgbClr val="000000"/>
                      </a:solidFill>
                    </a:lnR>
                    <a:lnT w="6349" algn="ctr">
                      <a:solidFill>
                        <a:srgbClr val="000000"/>
                      </a:solidFill>
                    </a:lnT>
                    <a:lnB w="634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1/2</a:t>
                      </a:r>
                      <a:endParaRPr lang="ru-RU" sz="800" dirty="0"/>
                    </a:p>
                  </a:txBody>
                  <a:tcPr marL="4251" marR="4251" marT="4251" marB="0" anchor="ctr">
                    <a:lnL w="6349" algn="ctr">
                      <a:solidFill>
                        <a:srgbClr val="000000"/>
                      </a:solidFill>
                    </a:lnL>
                    <a:lnR w="6349" algn="ctr">
                      <a:solidFill>
                        <a:srgbClr val="000000"/>
                      </a:solidFill>
                    </a:lnR>
                    <a:lnT w="6349" algn="ctr">
                      <a:solidFill>
                        <a:srgbClr val="000000"/>
                      </a:solidFill>
                    </a:lnT>
                    <a:lnB w="634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1/2</a:t>
                      </a:r>
                      <a:endParaRPr lang="ru-RU" sz="800" dirty="0"/>
                    </a:p>
                  </a:txBody>
                  <a:tcPr marL="4251" marR="4251" marT="4251" marB="0" anchor="ctr">
                    <a:lnL w="6349" algn="ctr">
                      <a:solidFill>
                        <a:srgbClr val="000000"/>
                      </a:solidFill>
                    </a:lnL>
                    <a:lnR w="6349" algn="ctr">
                      <a:solidFill>
                        <a:srgbClr val="000000"/>
                      </a:solidFill>
                    </a:lnR>
                    <a:lnT w="6349" algn="ctr">
                      <a:solidFill>
                        <a:srgbClr val="000000"/>
                      </a:solidFill>
                    </a:lnT>
                    <a:lnB w="634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1/4</a:t>
                      </a:r>
                      <a:endParaRPr dirty="0"/>
                    </a:p>
                  </a:txBody>
                  <a:tcPr marL="4251" marR="4251" marT="4251" marB="0" anchor="ctr">
                    <a:lnL w="6349" algn="ctr">
                      <a:solidFill>
                        <a:srgbClr val="000000"/>
                      </a:solidFill>
                    </a:lnL>
                    <a:lnR w="6349" algn="ctr">
                      <a:solidFill>
                        <a:srgbClr val="000000"/>
                      </a:solidFill>
                    </a:lnR>
                    <a:lnT w="6349" algn="ctr">
                      <a:solidFill>
                        <a:srgbClr val="000000"/>
                      </a:solidFill>
                    </a:lnT>
                    <a:lnB w="634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1/4</a:t>
                      </a:r>
                      <a:endParaRPr dirty="0"/>
                    </a:p>
                  </a:txBody>
                  <a:tcPr marL="4251" marR="4251" marT="4251" marB="0" anchor="ctr">
                    <a:lnL w="6349" algn="ctr">
                      <a:solidFill>
                        <a:srgbClr val="000000"/>
                      </a:solidFill>
                    </a:lnL>
                    <a:lnR w="6349" algn="ctr">
                      <a:solidFill>
                        <a:srgbClr val="000000"/>
                      </a:solidFill>
                    </a:lnR>
                    <a:lnT w="6349" algn="ctr">
                      <a:solidFill>
                        <a:srgbClr val="000000"/>
                      </a:solidFill>
                    </a:lnT>
                    <a:lnB w="6349" algn="ctr">
                      <a:solidFill>
                        <a:srgbClr val="000000"/>
                      </a:solidFill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32273">
                <a:tc>
                  <a:txBody>
                    <a:bodyPr/>
                    <a:lstStyle/>
                    <a:p>
                      <a:pPr marL="36000" algn="l">
                        <a:defRPr/>
                      </a:pPr>
                      <a:r>
                        <a:rPr lang="ru-RU" sz="800" b="0" i="0" u="none" strike="noStrike" dirty="0" err="1" smtClean="0">
                          <a:solidFill>
                            <a:srgbClr val="000000"/>
                          </a:solidFill>
                          <a:latin typeface="Tahoma"/>
                        </a:rPr>
                        <a:t>Безлимитные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консультации                                                       (до 10 мин. без удаленного подключения) </a:t>
                      </a:r>
                      <a:endParaRPr dirty="0"/>
                    </a:p>
                  </a:txBody>
                  <a:tcPr marL="4251" marR="4251" marT="4251" marB="0" anchor="ctr">
                    <a:lnL w="6349" algn="ctr">
                      <a:solidFill>
                        <a:srgbClr val="000000"/>
                      </a:solidFill>
                    </a:lnL>
                    <a:lnR w="6349" algn="ctr">
                      <a:solidFill>
                        <a:srgbClr val="000000"/>
                      </a:solidFill>
                    </a:lnR>
                    <a:lnT w="6349" algn="ctr">
                      <a:solidFill>
                        <a:srgbClr val="000000"/>
                      </a:solidFill>
                    </a:lnT>
                    <a:lnB w="634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latin typeface="Tahoma"/>
                        </a:rPr>
                        <a:t>Нет</a:t>
                      </a:r>
                      <a:endParaRPr/>
                    </a:p>
                  </a:txBody>
                  <a:tcPr marL="4251" marR="4251" marT="4251" marB="0" anchor="ctr">
                    <a:lnL w="6349" algn="ctr">
                      <a:solidFill>
                        <a:srgbClr val="000000"/>
                      </a:solidFill>
                    </a:lnL>
                    <a:lnR w="6349" algn="ctr">
                      <a:solidFill>
                        <a:srgbClr val="000000"/>
                      </a:solidFill>
                    </a:lnR>
                    <a:lnT w="6349" algn="ctr">
                      <a:solidFill>
                        <a:srgbClr val="000000"/>
                      </a:solidFill>
                    </a:lnT>
                    <a:lnB w="634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latin typeface="Tahoma"/>
                        </a:rPr>
                        <a:t>Нет</a:t>
                      </a:r>
                      <a:endParaRPr/>
                    </a:p>
                  </a:txBody>
                  <a:tcPr marL="4251" marR="4251" marT="4251" marB="0" anchor="ctr">
                    <a:lnL w="6349" algn="ctr">
                      <a:solidFill>
                        <a:srgbClr val="000000"/>
                      </a:solidFill>
                    </a:lnL>
                    <a:lnR w="6349" algn="ctr">
                      <a:solidFill>
                        <a:srgbClr val="000000"/>
                      </a:solidFill>
                    </a:lnR>
                    <a:lnT w="6349" algn="ctr">
                      <a:solidFill>
                        <a:srgbClr val="000000"/>
                      </a:solidFill>
                    </a:lnT>
                    <a:lnB w="634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Да</a:t>
                      </a:r>
                      <a:endParaRPr/>
                    </a:p>
                  </a:txBody>
                  <a:tcPr marL="4251" marR="4251" marT="4251" marB="0" anchor="ctr">
                    <a:lnL w="6349" algn="ctr">
                      <a:solidFill>
                        <a:srgbClr val="000000"/>
                      </a:solidFill>
                    </a:lnL>
                    <a:lnR w="6349" algn="ctr">
                      <a:solidFill>
                        <a:srgbClr val="000000"/>
                      </a:solidFill>
                    </a:lnR>
                    <a:lnT w="6349" algn="ctr">
                      <a:solidFill>
                        <a:srgbClr val="000000"/>
                      </a:solidFill>
                    </a:lnT>
                    <a:lnB w="634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Да</a:t>
                      </a:r>
                      <a:endParaRPr/>
                    </a:p>
                  </a:txBody>
                  <a:tcPr marL="4251" marR="4251" marT="4251" marB="0" anchor="ctr">
                    <a:lnL w="6349" algn="ctr">
                      <a:solidFill>
                        <a:srgbClr val="000000"/>
                      </a:solidFill>
                    </a:lnL>
                    <a:lnR w="6349" algn="ctr">
                      <a:solidFill>
                        <a:srgbClr val="000000"/>
                      </a:solidFill>
                    </a:lnR>
                    <a:lnT w="6349" algn="ctr">
                      <a:solidFill>
                        <a:srgbClr val="000000"/>
                      </a:solidFill>
                    </a:lnT>
                    <a:lnB w="634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Да</a:t>
                      </a:r>
                      <a:endParaRPr/>
                    </a:p>
                  </a:txBody>
                  <a:tcPr marL="4251" marR="4251" marT="4251" marB="0" anchor="ctr">
                    <a:lnL w="6349" algn="ctr">
                      <a:solidFill>
                        <a:srgbClr val="000000"/>
                      </a:solidFill>
                    </a:lnL>
                    <a:lnR w="6349" algn="ctr">
                      <a:solidFill>
                        <a:srgbClr val="000000"/>
                      </a:solidFill>
                    </a:lnR>
                    <a:lnT w="6349" algn="ctr">
                      <a:solidFill>
                        <a:srgbClr val="000000"/>
                      </a:solidFill>
                    </a:lnT>
                    <a:lnB w="6349" algn="ctr">
                      <a:solidFill>
                        <a:srgbClr val="000000"/>
                      </a:solidFill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65909">
                <a:tc>
                  <a:txBody>
                    <a:bodyPr/>
                    <a:lstStyle/>
                    <a:p>
                      <a:pPr marL="36000" algn="l">
                        <a:defRPr/>
                      </a:pP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Выделенный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менеджер</a:t>
                      </a:r>
                      <a:endParaRPr dirty="0"/>
                    </a:p>
                  </a:txBody>
                  <a:tcPr marL="4251" marR="4251" marT="4251" marB="0" anchor="ctr">
                    <a:lnL w="6349" algn="ctr">
                      <a:solidFill>
                        <a:srgbClr val="000000"/>
                      </a:solidFill>
                    </a:lnL>
                    <a:lnR w="6349" algn="ctr">
                      <a:solidFill>
                        <a:srgbClr val="000000"/>
                      </a:solidFill>
                    </a:lnR>
                    <a:lnT w="6349" algn="ctr">
                      <a:solidFill>
                        <a:srgbClr val="000000"/>
                      </a:solidFill>
                    </a:lnT>
                    <a:lnB w="634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latin typeface="Tahoma"/>
                        </a:rPr>
                        <a:t>Нет</a:t>
                      </a:r>
                      <a:endParaRPr/>
                    </a:p>
                  </a:txBody>
                  <a:tcPr marL="4251" marR="4251" marT="4251" marB="0" anchor="ctr">
                    <a:lnL w="6349" algn="ctr">
                      <a:solidFill>
                        <a:srgbClr val="000000"/>
                      </a:solidFill>
                    </a:lnL>
                    <a:lnR w="6349" algn="ctr">
                      <a:solidFill>
                        <a:srgbClr val="000000"/>
                      </a:solidFill>
                    </a:lnR>
                    <a:lnT w="6349" algn="ctr">
                      <a:solidFill>
                        <a:srgbClr val="000000"/>
                      </a:solidFill>
                    </a:lnT>
                    <a:lnB w="634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latin typeface="Tahoma"/>
                        </a:rPr>
                        <a:t>Нет</a:t>
                      </a:r>
                      <a:endParaRPr/>
                    </a:p>
                  </a:txBody>
                  <a:tcPr marL="4251" marR="4251" marT="4251" marB="0" anchor="ctr">
                    <a:lnL w="6349" algn="ctr">
                      <a:solidFill>
                        <a:srgbClr val="000000"/>
                      </a:solidFill>
                    </a:lnL>
                    <a:lnR w="6349" algn="ctr">
                      <a:solidFill>
                        <a:srgbClr val="000000"/>
                      </a:solidFill>
                    </a:lnR>
                    <a:lnT w="6349" algn="ctr">
                      <a:solidFill>
                        <a:srgbClr val="000000"/>
                      </a:solidFill>
                    </a:lnT>
                    <a:lnB w="634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latin typeface="Tahoma"/>
                        </a:rPr>
                        <a:t>Нет</a:t>
                      </a:r>
                      <a:endParaRPr/>
                    </a:p>
                  </a:txBody>
                  <a:tcPr marL="4251" marR="4251" marT="4251" marB="0" anchor="ctr">
                    <a:lnL w="6349" algn="ctr">
                      <a:solidFill>
                        <a:srgbClr val="000000"/>
                      </a:solidFill>
                    </a:lnL>
                    <a:lnR w="6349" algn="ctr">
                      <a:solidFill>
                        <a:srgbClr val="000000"/>
                      </a:solidFill>
                    </a:lnR>
                    <a:lnT w="6349" algn="ctr">
                      <a:solidFill>
                        <a:srgbClr val="000000"/>
                      </a:solidFill>
                    </a:lnT>
                    <a:lnB w="634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Да</a:t>
                      </a:r>
                      <a:endParaRPr/>
                    </a:p>
                  </a:txBody>
                  <a:tcPr marL="4251" marR="4251" marT="4251" marB="0" anchor="ctr">
                    <a:lnL w="6349" algn="ctr">
                      <a:solidFill>
                        <a:srgbClr val="000000"/>
                      </a:solidFill>
                    </a:lnL>
                    <a:lnR w="6349" algn="ctr">
                      <a:solidFill>
                        <a:srgbClr val="000000"/>
                      </a:solidFill>
                    </a:lnR>
                    <a:lnT w="6349" algn="ctr">
                      <a:solidFill>
                        <a:srgbClr val="000000"/>
                      </a:solidFill>
                    </a:lnT>
                    <a:lnB w="634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Да</a:t>
                      </a:r>
                      <a:endParaRPr/>
                    </a:p>
                  </a:txBody>
                  <a:tcPr marL="4251" marR="4251" marT="4251" marB="0" anchor="ctr">
                    <a:lnL w="6349" algn="ctr">
                      <a:solidFill>
                        <a:srgbClr val="000000"/>
                      </a:solidFill>
                    </a:lnL>
                    <a:lnR w="6349" algn="ctr">
                      <a:solidFill>
                        <a:srgbClr val="000000"/>
                      </a:solidFill>
                    </a:lnR>
                    <a:lnT w="6349" algn="ctr">
                      <a:solidFill>
                        <a:srgbClr val="000000"/>
                      </a:solidFill>
                    </a:lnT>
                    <a:lnB w="6349" algn="ctr">
                      <a:solidFill>
                        <a:srgbClr val="000000"/>
                      </a:solidFill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65909">
                <a:tc>
                  <a:txBody>
                    <a:bodyPr/>
                    <a:lstStyle/>
                    <a:p>
                      <a:pPr marL="36000" algn="l">
                        <a:defRPr/>
                      </a:pP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Мониторинг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проекта в Битрикс24</a:t>
                      </a:r>
                      <a:endParaRPr dirty="0"/>
                    </a:p>
                  </a:txBody>
                  <a:tcPr marL="4251" marR="4251" marT="4251" marB="0" anchor="ctr">
                    <a:lnL w="6349" algn="ctr">
                      <a:solidFill>
                        <a:srgbClr val="000000"/>
                      </a:solidFill>
                    </a:lnL>
                    <a:lnR w="6349" algn="ctr">
                      <a:solidFill>
                        <a:srgbClr val="000000"/>
                      </a:solidFill>
                    </a:lnR>
                    <a:lnT w="6349" algn="ctr">
                      <a:solidFill>
                        <a:srgbClr val="000000"/>
                      </a:solidFill>
                    </a:lnT>
                    <a:lnB w="634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latin typeface="Tahoma"/>
                        </a:rPr>
                        <a:t>Нет</a:t>
                      </a:r>
                      <a:endParaRPr/>
                    </a:p>
                  </a:txBody>
                  <a:tcPr marL="4251" marR="4251" marT="4251" marB="0" anchor="ctr">
                    <a:lnL w="6349" algn="ctr">
                      <a:solidFill>
                        <a:srgbClr val="000000"/>
                      </a:solidFill>
                    </a:lnL>
                    <a:lnR w="6349" algn="ctr">
                      <a:solidFill>
                        <a:srgbClr val="000000"/>
                      </a:solidFill>
                    </a:lnR>
                    <a:lnT w="6349" algn="ctr">
                      <a:solidFill>
                        <a:srgbClr val="000000"/>
                      </a:solidFill>
                    </a:lnT>
                    <a:lnB w="634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latin typeface="Tahoma"/>
                        </a:rPr>
                        <a:t>Нет</a:t>
                      </a:r>
                      <a:endParaRPr/>
                    </a:p>
                  </a:txBody>
                  <a:tcPr marL="4251" marR="4251" marT="4251" marB="0" anchor="ctr">
                    <a:lnL w="6349" algn="ctr">
                      <a:solidFill>
                        <a:srgbClr val="000000"/>
                      </a:solidFill>
                    </a:lnL>
                    <a:lnR w="6349" algn="ctr">
                      <a:solidFill>
                        <a:srgbClr val="000000"/>
                      </a:solidFill>
                    </a:lnR>
                    <a:lnT w="6349" algn="ctr">
                      <a:solidFill>
                        <a:srgbClr val="000000"/>
                      </a:solidFill>
                    </a:lnT>
                    <a:lnB w="634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latin typeface="Tahoma"/>
                        </a:rPr>
                        <a:t>Нет</a:t>
                      </a:r>
                      <a:endParaRPr/>
                    </a:p>
                  </a:txBody>
                  <a:tcPr marL="4251" marR="4251" marT="4251" marB="0" anchor="ctr">
                    <a:lnL w="6349" algn="ctr">
                      <a:solidFill>
                        <a:srgbClr val="000000"/>
                      </a:solidFill>
                    </a:lnL>
                    <a:lnR w="6349" algn="ctr">
                      <a:solidFill>
                        <a:srgbClr val="000000"/>
                      </a:solidFill>
                    </a:lnR>
                    <a:lnT w="6349" algn="ctr">
                      <a:solidFill>
                        <a:srgbClr val="000000"/>
                      </a:solidFill>
                    </a:lnT>
                    <a:lnB w="634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latin typeface="Tahoma"/>
                        </a:rPr>
                        <a:t>Нет</a:t>
                      </a:r>
                      <a:endParaRPr/>
                    </a:p>
                  </a:txBody>
                  <a:tcPr marL="4251" marR="4251" marT="4251" marB="0" anchor="ctr">
                    <a:lnL w="6349" algn="ctr">
                      <a:solidFill>
                        <a:srgbClr val="000000"/>
                      </a:solidFill>
                    </a:lnL>
                    <a:lnR w="6349" algn="ctr">
                      <a:solidFill>
                        <a:srgbClr val="000000"/>
                      </a:solidFill>
                    </a:lnR>
                    <a:lnT w="6349" algn="ctr">
                      <a:solidFill>
                        <a:srgbClr val="000000"/>
                      </a:solidFill>
                    </a:lnT>
                    <a:lnB w="634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Да</a:t>
                      </a:r>
                      <a:endParaRPr/>
                    </a:p>
                  </a:txBody>
                  <a:tcPr marL="4251" marR="4251" marT="4251" marB="0" anchor="ctr">
                    <a:lnL w="6349" algn="ctr">
                      <a:solidFill>
                        <a:srgbClr val="000000"/>
                      </a:solidFill>
                    </a:lnL>
                    <a:lnR w="6349" algn="ctr">
                      <a:solidFill>
                        <a:srgbClr val="000000"/>
                      </a:solidFill>
                    </a:lnR>
                    <a:lnT w="6349" algn="ctr">
                      <a:solidFill>
                        <a:srgbClr val="000000"/>
                      </a:solidFill>
                    </a:lnT>
                    <a:lnB w="6349" algn="ctr">
                      <a:solidFill>
                        <a:srgbClr val="000000"/>
                      </a:solidFill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65909">
                <a:tc gridSpan="6">
                  <a:txBody>
                    <a:bodyPr/>
                    <a:lstStyle/>
                    <a:p>
                      <a:pPr marL="36000" algn="l">
                        <a:defRPr/>
                      </a:pPr>
                      <a:r>
                        <a:rPr lang="ru-RU" sz="800" b="1" i="0" u="none" strike="noStrike" cap="none" spc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ahoma"/>
                          <a:cs typeface="Arial" panose="020B0604020202020204" pitchFamily="34" charset="0"/>
                        </a:rPr>
                        <a:t>ТАРИФНЫЕ ставки</a:t>
                      </a:r>
                      <a:endParaRPr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51" marR="4251" marT="4251" marB="0" anchor="ctr">
                    <a:lnL w="6349" algn="ctr">
                      <a:solidFill>
                        <a:srgbClr val="000000"/>
                      </a:solidFill>
                    </a:lnL>
                    <a:lnR w="6349" algn="ctr">
                      <a:solidFill>
                        <a:srgbClr val="000000"/>
                      </a:solidFill>
                    </a:lnR>
                    <a:lnT w="634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9" algn="ctr">
                      <a:solidFill>
                        <a:srgbClr val="000000"/>
                      </a:solidFill>
                    </a:lnB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165909">
                <a:tc>
                  <a:txBody>
                    <a:bodyPr/>
                    <a:lstStyle/>
                    <a:p>
                      <a:pPr marL="36000" algn="l">
                        <a:defRPr/>
                      </a:pP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Ставка удалённой работы консультанта 1С (</a:t>
                      </a:r>
                      <a:r>
                        <a:rPr lang="ru-RU" sz="800" b="0" i="0" u="none" strike="noStrike" dirty="0" err="1" smtClean="0">
                          <a:solidFill>
                            <a:srgbClr val="000000"/>
                          </a:solidFill>
                          <a:latin typeface="Tahoma"/>
                        </a:rPr>
                        <a:t>руб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/час)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4251" marR="4251" marT="4251" marB="0" anchor="ctr">
                    <a:lnL w="6349" algn="ctr">
                      <a:solidFill>
                        <a:srgbClr val="000000"/>
                      </a:solidFill>
                    </a:lnL>
                    <a:lnR w="6349" algn="ctr">
                      <a:solidFill>
                        <a:srgbClr val="000000"/>
                      </a:solidFill>
                    </a:lnR>
                    <a:lnT w="6349" algn="ctr">
                      <a:solidFill>
                        <a:srgbClr val="000000"/>
                      </a:solidFill>
                    </a:lnT>
                    <a:lnB w="634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 b="0" i="0" u="none" strike="noStrike" cap="none" spc="0" dirty="0" smtClean="0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ahoma"/>
                        </a:rPr>
                        <a:t>4500</a:t>
                      </a:r>
                      <a:endParaRPr dirty="0"/>
                    </a:p>
                  </a:txBody>
                  <a:tcPr marL="4251" marR="4251" marT="4251" marB="0" anchor="ctr">
                    <a:lnL w="6349" algn="ctr">
                      <a:solidFill>
                        <a:srgbClr val="000000"/>
                      </a:solidFill>
                    </a:lnL>
                    <a:lnR w="6349" algn="ctr">
                      <a:solidFill>
                        <a:srgbClr val="000000"/>
                      </a:solidFill>
                    </a:lnR>
                    <a:lnT w="6349" algn="ctr">
                      <a:solidFill>
                        <a:srgbClr val="000000"/>
                      </a:solidFill>
                    </a:lnT>
                    <a:lnB w="634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4300</a:t>
                      </a:r>
                      <a:endParaRPr dirty="0"/>
                    </a:p>
                  </a:txBody>
                  <a:tcPr marL="4251" marR="4251" marT="4251" marB="0" anchor="ctr">
                    <a:lnL w="6349" algn="ctr">
                      <a:solidFill>
                        <a:srgbClr val="000000"/>
                      </a:solidFill>
                    </a:lnL>
                    <a:lnR w="6349" algn="ctr">
                      <a:solidFill>
                        <a:srgbClr val="000000"/>
                      </a:solidFill>
                    </a:lnR>
                    <a:lnT w="6349" algn="ctr">
                      <a:solidFill>
                        <a:srgbClr val="000000"/>
                      </a:solidFill>
                    </a:lnT>
                    <a:lnB w="634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4100</a:t>
                      </a:r>
                      <a:endParaRPr dirty="0"/>
                    </a:p>
                  </a:txBody>
                  <a:tcPr marL="4251" marR="4251" marT="4251" marB="0" anchor="ctr">
                    <a:lnL w="6349" algn="ctr">
                      <a:solidFill>
                        <a:srgbClr val="000000"/>
                      </a:solidFill>
                    </a:lnL>
                    <a:lnR w="6349" algn="ctr">
                      <a:solidFill>
                        <a:srgbClr val="000000"/>
                      </a:solidFill>
                    </a:lnR>
                    <a:lnT w="6349" algn="ctr">
                      <a:solidFill>
                        <a:srgbClr val="000000"/>
                      </a:solidFill>
                    </a:lnT>
                    <a:lnB w="634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3800</a:t>
                      </a:r>
                      <a:endParaRPr dirty="0"/>
                    </a:p>
                  </a:txBody>
                  <a:tcPr marL="4251" marR="4251" marT="4251" marB="0" anchor="ctr">
                    <a:lnL w="6349" algn="ctr">
                      <a:solidFill>
                        <a:srgbClr val="000000"/>
                      </a:solidFill>
                    </a:lnL>
                    <a:lnR w="6349" algn="ctr">
                      <a:solidFill>
                        <a:srgbClr val="000000"/>
                      </a:solidFill>
                    </a:lnR>
                    <a:lnT w="6349" algn="ctr">
                      <a:solidFill>
                        <a:srgbClr val="000000"/>
                      </a:solidFill>
                    </a:lnT>
                    <a:lnB w="634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3500</a:t>
                      </a:r>
                      <a:endParaRPr dirty="0"/>
                    </a:p>
                  </a:txBody>
                  <a:tcPr marL="4251" marR="4251" marT="4251" marB="0" anchor="ctr">
                    <a:lnL w="6349" algn="ctr">
                      <a:solidFill>
                        <a:srgbClr val="000000"/>
                      </a:solidFill>
                    </a:lnL>
                    <a:lnR w="6349" algn="ctr">
                      <a:solidFill>
                        <a:srgbClr val="000000"/>
                      </a:solidFill>
                    </a:lnR>
                    <a:lnT w="6349" algn="ctr">
                      <a:solidFill>
                        <a:srgbClr val="000000"/>
                      </a:solidFill>
                    </a:lnT>
                    <a:lnB w="6349" algn="ctr">
                      <a:solidFill>
                        <a:srgbClr val="000000"/>
                      </a:solidFill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174723">
                <a:tc>
                  <a:txBody>
                    <a:bodyPr/>
                    <a:lstStyle/>
                    <a:p>
                      <a:pPr marL="36000" algn="l">
                        <a:defRPr/>
                      </a:pPr>
                      <a:r>
                        <a:rPr lang="ru-RU" sz="800" b="0" i="0" u="none" strike="noStrike" cap="none" spc="0" baseline="0" dirty="0" smtClean="0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ahoma"/>
                        </a:rPr>
                        <a:t>Ставка удалённой работы аналитика 1С (</a:t>
                      </a:r>
                      <a:r>
                        <a:rPr lang="ru-RU" sz="800" b="0" i="0" u="none" strike="noStrike" cap="none" spc="0" baseline="0" dirty="0" err="1" smtClean="0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ahoma"/>
                        </a:rPr>
                        <a:t>руб</a:t>
                      </a:r>
                      <a:r>
                        <a:rPr lang="ru-RU" sz="800" b="0" i="0" u="none" strike="noStrike" cap="none" spc="0" baseline="0" dirty="0" smtClean="0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ahoma"/>
                        </a:rPr>
                        <a:t>/час)</a:t>
                      </a:r>
                      <a:endParaRPr dirty="0"/>
                    </a:p>
                  </a:txBody>
                  <a:tcPr marL="4251" marR="4251" marT="4251" marB="0" anchor="ctr">
                    <a:lnL w="6349" algn="ctr">
                      <a:solidFill>
                        <a:srgbClr val="000000"/>
                      </a:solidFill>
                    </a:lnL>
                    <a:lnR w="6349" algn="ctr">
                      <a:solidFill>
                        <a:srgbClr val="000000"/>
                      </a:solidFill>
                    </a:lnR>
                    <a:lnT w="6349" algn="ctr">
                      <a:solidFill>
                        <a:srgbClr val="000000"/>
                      </a:solidFill>
                    </a:lnT>
                    <a:lnB w="634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4800</a:t>
                      </a:r>
                      <a:endParaRPr dirty="0"/>
                    </a:p>
                  </a:txBody>
                  <a:tcPr marL="4251" marR="4251" marT="4251" marB="0" anchor="ctr">
                    <a:lnL w="6349" algn="ctr">
                      <a:solidFill>
                        <a:srgbClr val="000000"/>
                      </a:solidFill>
                    </a:lnL>
                    <a:lnR w="6349" algn="ctr">
                      <a:solidFill>
                        <a:srgbClr val="000000"/>
                      </a:solidFill>
                    </a:lnR>
                    <a:lnT w="6349" algn="ctr">
                      <a:solidFill>
                        <a:srgbClr val="000000"/>
                      </a:solidFill>
                    </a:lnT>
                    <a:lnB w="634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 b="0" i="0" u="none" strike="noStrike" cap="none" spc="0" dirty="0" smtClean="0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ahoma"/>
                        </a:rPr>
                        <a:t>4600</a:t>
                      </a:r>
                      <a:endParaRPr dirty="0"/>
                    </a:p>
                  </a:txBody>
                  <a:tcPr marL="4251" marR="4251" marT="4251" marB="0" anchor="ctr">
                    <a:lnL w="6349" algn="ctr">
                      <a:solidFill>
                        <a:srgbClr val="000000"/>
                      </a:solidFill>
                    </a:lnL>
                    <a:lnR w="6349" algn="ctr">
                      <a:solidFill>
                        <a:srgbClr val="000000"/>
                      </a:solidFill>
                    </a:lnR>
                    <a:lnT w="6349" algn="ctr">
                      <a:solidFill>
                        <a:srgbClr val="000000"/>
                      </a:solidFill>
                    </a:lnT>
                    <a:lnB w="634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 b="0" i="0" u="none" strike="noStrike" cap="none" spc="0" dirty="0" smtClean="0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ahoma"/>
                        </a:rPr>
                        <a:t>4400</a:t>
                      </a:r>
                      <a:endParaRPr dirty="0"/>
                    </a:p>
                  </a:txBody>
                  <a:tcPr marL="4251" marR="4251" marT="4251" marB="0" anchor="ctr">
                    <a:lnL w="6349" algn="ctr">
                      <a:solidFill>
                        <a:srgbClr val="000000"/>
                      </a:solidFill>
                    </a:lnL>
                    <a:lnR w="6349" algn="ctr">
                      <a:solidFill>
                        <a:srgbClr val="000000"/>
                      </a:solidFill>
                    </a:lnR>
                    <a:lnT w="6349" algn="ctr">
                      <a:solidFill>
                        <a:srgbClr val="000000"/>
                      </a:solidFill>
                    </a:lnT>
                    <a:lnB w="634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 b="0" i="0" u="none" strike="noStrike" cap="none" spc="0" dirty="0" smtClean="0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ahoma"/>
                        </a:rPr>
                        <a:t>4100</a:t>
                      </a:r>
                      <a:endParaRPr dirty="0"/>
                    </a:p>
                  </a:txBody>
                  <a:tcPr marL="4251" marR="4251" marT="4251" marB="0" anchor="ctr">
                    <a:lnL w="6349" algn="ctr">
                      <a:solidFill>
                        <a:srgbClr val="000000"/>
                      </a:solidFill>
                    </a:lnL>
                    <a:lnR w="6349" algn="ctr">
                      <a:solidFill>
                        <a:srgbClr val="000000"/>
                      </a:solidFill>
                    </a:lnR>
                    <a:lnT w="6349" algn="ctr">
                      <a:solidFill>
                        <a:srgbClr val="000000"/>
                      </a:solidFill>
                    </a:lnT>
                    <a:lnB w="634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 b="0" i="0" u="none" strike="noStrike" cap="none" spc="0" dirty="0" smtClean="0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ahoma"/>
                        </a:rPr>
                        <a:t>3800</a:t>
                      </a:r>
                      <a:endParaRPr dirty="0"/>
                    </a:p>
                  </a:txBody>
                  <a:tcPr marL="4251" marR="4251" marT="4251" marB="0" anchor="ctr">
                    <a:lnL w="6349" algn="ctr">
                      <a:solidFill>
                        <a:srgbClr val="000000"/>
                      </a:solidFill>
                    </a:lnL>
                    <a:lnR w="6349" algn="ctr">
                      <a:solidFill>
                        <a:srgbClr val="000000"/>
                      </a:solidFill>
                    </a:lnR>
                    <a:lnT w="6349" algn="ctr">
                      <a:solidFill>
                        <a:srgbClr val="000000"/>
                      </a:solidFill>
                    </a:lnT>
                    <a:lnB w="6349" algn="ctr">
                      <a:solidFill>
                        <a:srgbClr val="000000"/>
                      </a:solidFill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165908">
                <a:tc>
                  <a:txBody>
                    <a:bodyPr/>
                    <a:lstStyle/>
                    <a:p>
                      <a:pPr marL="36000" algn="l">
                        <a:defRPr/>
                      </a:pPr>
                      <a:r>
                        <a:rPr lang="ru-RU" sz="800" b="0" i="0" u="none" strike="noStrike" cap="none" spc="0" dirty="0" smtClean="0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ahoma"/>
                        </a:rPr>
                        <a:t>Ставка удалённой работы программиста 1С (</a:t>
                      </a:r>
                      <a:r>
                        <a:rPr lang="ru-RU" sz="800" b="0" i="0" u="none" strike="noStrike" cap="none" spc="0" dirty="0" err="1" smtClean="0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ahoma"/>
                        </a:rPr>
                        <a:t>руб</a:t>
                      </a:r>
                      <a:r>
                        <a:rPr lang="ru-RU" sz="800" b="0" i="0" u="none" strike="noStrike" cap="none" spc="0" dirty="0" smtClean="0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ahoma"/>
                        </a:rPr>
                        <a:t>/час)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4250" marR="4250" marT="4250" marB="0" anchor="ctr">
                    <a:lnL w="6348" algn="ctr">
                      <a:solidFill>
                        <a:srgbClr val="000000"/>
                      </a:solidFill>
                    </a:lnL>
                    <a:lnR w="63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8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5000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4250" marR="4250" marT="4250" marB="0" anchor="ctr">
                    <a:lnL w="63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8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 b="0" i="0" u="none" strike="noStrike" cap="none" spc="0" dirty="0" smtClean="0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ahoma"/>
                        </a:rPr>
                        <a:t>4800</a:t>
                      </a:r>
                      <a:endParaRPr lang="ru-RU" sz="800" b="0" i="0" u="none" strike="noStrike" cap="none" spc="0" dirty="0">
                        <a:solidFill>
                          <a:srgbClr val="000000"/>
                        </a:solidFill>
                        <a:latin typeface="Tahoma"/>
                        <a:ea typeface="Tahoma"/>
                        <a:cs typeface="Tahoma"/>
                      </a:endParaRPr>
                    </a:p>
                  </a:txBody>
                  <a:tcPr marL="4250" marR="4250" marT="4250" marB="0" anchor="ctr">
                    <a:lnL w="63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8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 b="0" i="0" u="none" strike="noStrike" cap="none" spc="0" dirty="0" smtClean="0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ahoma"/>
                        </a:rPr>
                        <a:t>4600</a:t>
                      </a:r>
                      <a:endParaRPr lang="ru-RU" sz="800" b="0" i="0" u="none" strike="noStrike" cap="none" spc="0" dirty="0">
                        <a:solidFill>
                          <a:srgbClr val="000000"/>
                        </a:solidFill>
                        <a:latin typeface="Tahoma"/>
                        <a:ea typeface="Tahoma"/>
                        <a:cs typeface="Tahoma"/>
                      </a:endParaRPr>
                    </a:p>
                  </a:txBody>
                  <a:tcPr marL="4250" marR="4250" marT="4250" marB="0" anchor="ctr">
                    <a:lnL w="63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8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 b="0" i="0" u="none" strike="noStrike" cap="none" spc="0" dirty="0" smtClean="0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ahoma"/>
                        </a:rPr>
                        <a:t>4300</a:t>
                      </a:r>
                      <a:endParaRPr lang="ru-RU" sz="800" b="0" i="0" u="none" strike="noStrike" cap="none" spc="0" dirty="0">
                        <a:solidFill>
                          <a:srgbClr val="000000"/>
                        </a:solidFill>
                        <a:latin typeface="Tahoma"/>
                        <a:ea typeface="Tahoma"/>
                        <a:cs typeface="Tahoma"/>
                      </a:endParaRPr>
                    </a:p>
                  </a:txBody>
                  <a:tcPr marL="4250" marR="4250" marT="4250" marB="0" anchor="ctr">
                    <a:lnL w="63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8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 b="0" i="0" u="none" strike="noStrike" cap="none" spc="0" dirty="0" smtClean="0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ahoma"/>
                        </a:rPr>
                        <a:t>4000</a:t>
                      </a:r>
                      <a:endParaRPr lang="ru-RU" sz="800" b="0" i="0" u="none" strike="noStrike" cap="none" spc="0" dirty="0">
                        <a:solidFill>
                          <a:srgbClr val="000000"/>
                        </a:solidFill>
                        <a:latin typeface="Tahoma"/>
                        <a:ea typeface="Tahoma"/>
                        <a:cs typeface="Tahoma"/>
                      </a:endParaRPr>
                    </a:p>
                  </a:txBody>
                  <a:tcPr marL="4250" marR="4250" marT="4250" marB="0" anchor="ctr">
                    <a:lnL w="63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8" algn="ctr">
                      <a:solidFill>
                        <a:srgbClr val="000000"/>
                      </a:solidFill>
                    </a:lnR>
                    <a:lnT w="634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8" algn="ctr">
                      <a:solidFill>
                        <a:srgbClr val="000000"/>
                      </a:solidFill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marL="36000" algn="l">
                        <a:defRPr/>
                      </a:pPr>
                      <a:r>
                        <a:rPr lang="ru-RU" sz="800" b="0" i="0" u="none" strike="noStrike" cap="none" spc="0" dirty="0" smtClean="0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ahoma"/>
                        </a:rPr>
                        <a:t>Надбавка за сверхурочные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4250" marR="4250" marT="4250" marB="0" anchor="ctr">
                    <a:lnL w="6348" algn="ctr">
                      <a:solidFill>
                        <a:srgbClr val="000000"/>
                      </a:solidFill>
                    </a:lnL>
                    <a:lnR w="6348" algn="ctr">
                      <a:solidFill>
                        <a:srgbClr val="000000"/>
                      </a:solidFill>
                    </a:lnR>
                    <a:lnT w="6348" algn="ctr">
                      <a:solidFill>
                        <a:srgbClr val="000000"/>
                      </a:solidFill>
                    </a:lnT>
                    <a:lnB w="63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100%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4250" marR="4250" marT="4250" marB="0" anchor="ctr">
                    <a:lnL w="6348" algn="ctr">
                      <a:solidFill>
                        <a:srgbClr val="000000"/>
                      </a:solidFill>
                    </a:lnL>
                    <a:lnR w="63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8" algn="ctr">
                      <a:solidFill>
                        <a:srgbClr val="000000"/>
                      </a:solidFill>
                    </a:lnT>
                    <a:lnB w="63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defRPr/>
                      </a:pPr>
                      <a:endParaRPr lang="ru-RU" sz="800" b="0" i="0" u="none" strike="noStrike" cap="none" spc="0" dirty="0">
                        <a:solidFill>
                          <a:srgbClr val="000000"/>
                        </a:solidFill>
                        <a:latin typeface="Tahoma"/>
                        <a:ea typeface="Tahoma"/>
                        <a:cs typeface="Tahoma"/>
                      </a:endParaRPr>
                    </a:p>
                  </a:txBody>
                  <a:tcPr marL="4250" marR="4250" marT="4250" marB="0" anchor="ctr">
                    <a:lnL w="6348" algn="ctr">
                      <a:solidFill>
                        <a:srgbClr val="000000"/>
                      </a:solidFill>
                    </a:lnL>
                    <a:lnR w="6348" algn="ctr">
                      <a:solidFill>
                        <a:srgbClr val="000000"/>
                      </a:solidFill>
                    </a:lnR>
                    <a:lnT w="6348" algn="ctr">
                      <a:solidFill>
                        <a:srgbClr val="000000"/>
                      </a:solidFill>
                    </a:lnT>
                    <a:lnB w="63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defRPr/>
                      </a:pPr>
                      <a:endParaRPr lang="ru-RU" sz="800" b="0" i="0" u="none" strike="noStrike" cap="none" spc="0" dirty="0">
                        <a:solidFill>
                          <a:srgbClr val="000000"/>
                        </a:solidFill>
                        <a:latin typeface="Tahoma"/>
                        <a:ea typeface="Tahoma"/>
                        <a:cs typeface="Tahoma"/>
                      </a:endParaRPr>
                    </a:p>
                  </a:txBody>
                  <a:tcPr marL="4250" marR="4250" marT="4250" marB="0" anchor="ctr">
                    <a:lnL w="6348" algn="ctr">
                      <a:solidFill>
                        <a:srgbClr val="000000"/>
                      </a:solidFill>
                    </a:lnL>
                    <a:lnR w="6348" algn="ctr">
                      <a:solidFill>
                        <a:srgbClr val="000000"/>
                      </a:solidFill>
                    </a:lnR>
                    <a:lnT w="6348" algn="ctr">
                      <a:solidFill>
                        <a:srgbClr val="000000"/>
                      </a:solidFill>
                    </a:lnT>
                    <a:lnB w="63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defRPr/>
                      </a:pPr>
                      <a:endParaRPr lang="ru-RU" sz="800" b="0" i="0" u="none" strike="noStrike" cap="none" spc="0" dirty="0">
                        <a:solidFill>
                          <a:srgbClr val="000000"/>
                        </a:solidFill>
                        <a:latin typeface="Tahoma"/>
                        <a:ea typeface="Tahoma"/>
                        <a:cs typeface="Tahoma"/>
                      </a:endParaRPr>
                    </a:p>
                  </a:txBody>
                  <a:tcPr marL="4250" marR="4250" marT="4250" marB="0" anchor="ctr">
                    <a:lnL w="6348" algn="ctr">
                      <a:solidFill>
                        <a:srgbClr val="000000"/>
                      </a:solidFill>
                    </a:lnL>
                    <a:lnR w="6348" algn="ctr">
                      <a:solidFill>
                        <a:srgbClr val="000000"/>
                      </a:solidFill>
                    </a:lnR>
                    <a:lnT w="6348" algn="ctr">
                      <a:solidFill>
                        <a:srgbClr val="000000"/>
                      </a:solidFill>
                    </a:lnT>
                    <a:lnB w="63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defRPr/>
                      </a:pPr>
                      <a:endParaRPr lang="ru-RU" sz="800" b="0" i="0" u="none" strike="noStrike" cap="none" spc="0" dirty="0">
                        <a:solidFill>
                          <a:srgbClr val="000000"/>
                        </a:solidFill>
                        <a:latin typeface="Tahoma"/>
                        <a:ea typeface="Tahoma"/>
                        <a:cs typeface="Tahoma"/>
                      </a:endParaRPr>
                    </a:p>
                  </a:txBody>
                  <a:tcPr marL="4250" marR="4250" marT="4250" marB="0" anchor="ctr">
                    <a:lnL w="6348" algn="ctr">
                      <a:solidFill>
                        <a:srgbClr val="000000"/>
                      </a:solidFill>
                    </a:lnL>
                    <a:lnR w="6348" algn="ctr">
                      <a:solidFill>
                        <a:srgbClr val="000000"/>
                      </a:solidFill>
                    </a:lnR>
                    <a:lnT w="6348" algn="ctr">
                      <a:solidFill>
                        <a:srgbClr val="000000"/>
                      </a:solidFill>
                    </a:lnT>
                    <a:lnB w="63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marL="36000" algn="l">
                        <a:defRPr/>
                      </a:pP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Надбавка за работы на выезде (</a:t>
                      </a:r>
                      <a:r>
                        <a:rPr lang="ru-RU" sz="800" b="0" i="0" u="none" strike="noStrike" smtClean="0">
                          <a:solidFill>
                            <a:srgbClr val="000000"/>
                          </a:solidFill>
                          <a:latin typeface="Tahoma"/>
                        </a:rPr>
                        <a:t>минимум – 3 часа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), </a:t>
                      </a:r>
                      <a:r>
                        <a:rPr lang="ru-RU" sz="800" b="0" i="0" u="none" strike="noStrike" dirty="0" err="1" smtClean="0">
                          <a:solidFill>
                            <a:srgbClr val="000000"/>
                          </a:solidFill>
                          <a:latin typeface="Tahoma"/>
                        </a:rPr>
                        <a:t>руб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/час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4250" marR="4250" marT="4250" marB="0" anchor="ctr">
                    <a:lnL w="63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8" algn="ctr">
                      <a:solidFill>
                        <a:srgbClr val="000000"/>
                      </a:solidFill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500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руб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/ час</a:t>
                      </a:r>
                    </a:p>
                  </a:txBody>
                  <a:tcPr marL="0" marR="0" marT="0" marB="0" anchor="ctr">
                    <a:lnL w="63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8" algn="ctr">
                      <a:solidFill>
                        <a:srgbClr val="000000"/>
                      </a:solidFill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8" algn="ctr">
                      <a:solidFill>
                        <a:srgbClr val="000000"/>
                      </a:solidFill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8" algn="ctr">
                      <a:solidFill>
                        <a:srgbClr val="000000"/>
                      </a:solidFill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8" algn="ctr">
                      <a:solidFill>
                        <a:srgbClr val="000000"/>
                      </a:solidFill>
                    </a:lnB>
                  </a:tcPr>
                </a:tc>
              </a:tr>
              <a:tr h="156282">
                <a:tc gridSpan="6">
                  <a:txBody>
                    <a:bodyPr/>
                    <a:lstStyle/>
                    <a:p>
                      <a:pPr marL="36000" algn="l">
                        <a:defRPr/>
                      </a:pP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СЕРВИСЫ ВКЛЮЧЕННЫЕ В ТАРИФ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51" marR="4251" marT="4251" marB="0" anchor="ctr">
                    <a:lnL w="6349" algn="ctr">
                      <a:solidFill>
                        <a:srgbClr val="000000"/>
                      </a:solidFill>
                    </a:lnL>
                    <a:lnR w="6349" algn="ctr">
                      <a:solidFill>
                        <a:srgbClr val="000000"/>
                      </a:solidFill>
                    </a:lnR>
                    <a:lnT w="63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9" algn="ctr">
                      <a:solidFill>
                        <a:srgbClr val="000000"/>
                      </a:solidFill>
                    </a:lnB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165909">
                <a:tc>
                  <a:txBody>
                    <a:bodyPr/>
                    <a:lstStyle/>
                    <a:p>
                      <a:pPr marL="36000" algn="l">
                        <a:defRPr/>
                      </a:pP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Обновление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программ и платформы</a:t>
                      </a:r>
                      <a:endParaRPr dirty="0"/>
                    </a:p>
                  </a:txBody>
                  <a:tcPr marL="4251" marR="4251" marT="4251" marB="0" anchor="ctr">
                    <a:lnL w="6349" algn="ctr">
                      <a:solidFill>
                        <a:srgbClr val="000000"/>
                      </a:solidFill>
                    </a:lnL>
                    <a:lnR w="6349" algn="ctr">
                      <a:solidFill>
                        <a:srgbClr val="000000"/>
                      </a:solidFill>
                    </a:lnR>
                    <a:lnT w="6349" algn="ctr">
                      <a:solidFill>
                        <a:srgbClr val="000000"/>
                      </a:solidFill>
                    </a:lnT>
                    <a:lnB w="6349" algn="ctr">
                      <a:solidFill>
                        <a:srgbClr val="000000"/>
                      </a:solidFill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Включено в стоимость</a:t>
                      </a:r>
                      <a:endParaRPr dirty="0"/>
                    </a:p>
                  </a:txBody>
                  <a:tcPr marL="4251" marR="4251" marT="4251" marB="0" anchor="ctr">
                    <a:lnL w="6349" algn="ctr">
                      <a:solidFill>
                        <a:srgbClr val="000000"/>
                      </a:solidFill>
                    </a:lnL>
                    <a:lnR w="6349" algn="ctr">
                      <a:solidFill>
                        <a:srgbClr val="000000"/>
                      </a:solidFill>
                    </a:lnR>
                    <a:lnT w="6349" algn="ctr">
                      <a:solidFill>
                        <a:srgbClr val="000000"/>
                      </a:solidFill>
                    </a:lnT>
                    <a:lnB w="6349" algn="ctr">
                      <a:solidFill>
                        <a:srgbClr val="000000"/>
                      </a:solidFill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232273">
                <a:tc>
                  <a:txBody>
                    <a:bodyPr/>
                    <a:lstStyle/>
                    <a:p>
                      <a:pPr marL="36000" algn="l">
                        <a:defRPr/>
                      </a:pP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1С-Отчетность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- подготовка и отправка регламентированной отчетности </a:t>
                      </a:r>
                      <a:endParaRPr dirty="0"/>
                    </a:p>
                  </a:txBody>
                  <a:tcPr marL="4251" marR="4251" marT="4251" marB="0" anchor="ctr">
                    <a:lnL w="6349" algn="ctr">
                      <a:solidFill>
                        <a:srgbClr val="000000"/>
                      </a:solidFill>
                    </a:lnL>
                    <a:lnR w="6349" algn="ctr">
                      <a:solidFill>
                        <a:srgbClr val="000000"/>
                      </a:solidFill>
                    </a:lnR>
                    <a:lnT w="6349" algn="ctr">
                      <a:solidFill>
                        <a:srgbClr val="000000"/>
                      </a:solidFill>
                    </a:lnT>
                    <a:lnB w="6349" algn="ctr">
                      <a:solidFill>
                        <a:srgbClr val="000000"/>
                      </a:solidFill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Включено в стоимость</a:t>
                      </a:r>
                      <a:endParaRPr dirty="0"/>
                    </a:p>
                  </a:txBody>
                  <a:tcPr marL="4251" marR="4251" marT="4251" marB="0" anchor="ctr">
                    <a:lnL w="6349" algn="ctr">
                      <a:solidFill>
                        <a:srgbClr val="000000"/>
                      </a:solidFill>
                    </a:lnL>
                    <a:lnR w="6349" algn="ctr">
                      <a:solidFill>
                        <a:srgbClr val="000000"/>
                      </a:solidFill>
                    </a:lnR>
                    <a:lnT w="6349" algn="ctr">
                      <a:solidFill>
                        <a:srgbClr val="000000"/>
                      </a:solidFill>
                    </a:lnT>
                    <a:lnB w="6349" algn="ctr">
                      <a:solidFill>
                        <a:srgbClr val="000000"/>
                      </a:solidFill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232273">
                <a:tc>
                  <a:txBody>
                    <a:bodyPr/>
                    <a:lstStyle/>
                    <a:p>
                      <a:pPr marL="36000" algn="l">
                        <a:defRPr/>
                      </a:pP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1С:Предприятие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через Интернет - облачный сервис для работы с 1С</a:t>
                      </a:r>
                      <a:endParaRPr dirty="0"/>
                    </a:p>
                  </a:txBody>
                  <a:tcPr marL="4251" marR="4251" marT="4251" marB="0" anchor="ctr">
                    <a:lnL w="6349" algn="ctr">
                      <a:solidFill>
                        <a:srgbClr val="000000"/>
                      </a:solidFill>
                    </a:lnL>
                    <a:lnR w="6349" algn="ctr">
                      <a:solidFill>
                        <a:srgbClr val="000000"/>
                      </a:solidFill>
                    </a:lnR>
                    <a:lnT w="6349" algn="ctr">
                      <a:solidFill>
                        <a:srgbClr val="000000"/>
                      </a:solidFill>
                    </a:lnT>
                    <a:lnB w="6349" algn="ctr">
                      <a:solidFill>
                        <a:srgbClr val="000000"/>
                      </a:solidFill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5 пользователей и 10 баз </a:t>
                      </a:r>
                      <a:endParaRPr/>
                    </a:p>
                  </a:txBody>
                  <a:tcPr marL="4251" marR="4251" marT="4251" marB="0" anchor="ctr">
                    <a:lnL w="6349" algn="ctr">
                      <a:solidFill>
                        <a:srgbClr val="000000"/>
                      </a:solidFill>
                    </a:lnL>
                    <a:lnR w="6349" algn="ctr">
                      <a:solidFill>
                        <a:srgbClr val="000000"/>
                      </a:solidFill>
                    </a:lnR>
                    <a:lnT w="6349" algn="ctr">
                      <a:solidFill>
                        <a:srgbClr val="000000"/>
                      </a:solidFill>
                    </a:lnT>
                    <a:lnB w="6349" algn="ctr">
                      <a:solidFill>
                        <a:srgbClr val="000000"/>
                      </a:solidFill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  <a:tr h="232273">
                <a:tc>
                  <a:txBody>
                    <a:bodyPr/>
                    <a:lstStyle/>
                    <a:p>
                      <a:pPr marL="36000" algn="l">
                        <a:defRPr/>
                      </a:pP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1С-Контрагент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- быстрая проверка информации о контрагентах,  автоматическое заполнение реквизитов</a:t>
                      </a:r>
                      <a:endParaRPr dirty="0"/>
                    </a:p>
                  </a:txBody>
                  <a:tcPr marL="4251" marR="4251" marT="4251" marB="0" anchor="ctr">
                    <a:lnL w="6349" algn="ctr">
                      <a:solidFill>
                        <a:srgbClr val="000000"/>
                      </a:solidFill>
                    </a:lnL>
                    <a:lnR w="6349" algn="ctr">
                      <a:solidFill>
                        <a:srgbClr val="000000"/>
                      </a:solidFill>
                    </a:lnR>
                    <a:lnT w="6349" algn="ctr">
                      <a:solidFill>
                        <a:srgbClr val="000000"/>
                      </a:solidFill>
                    </a:lnT>
                    <a:lnB w="6349" algn="ctr">
                      <a:solidFill>
                        <a:srgbClr val="000000"/>
                      </a:solidFill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Включено в стоимость</a:t>
                      </a:r>
                      <a:endParaRPr dirty="0"/>
                    </a:p>
                  </a:txBody>
                  <a:tcPr marL="4251" marR="4251" marT="4251" marB="0" anchor="ctr">
                    <a:lnL w="6349" algn="ctr">
                      <a:solidFill>
                        <a:srgbClr val="000000"/>
                      </a:solidFill>
                    </a:lnL>
                    <a:lnR w="6349" algn="ctr">
                      <a:solidFill>
                        <a:srgbClr val="000000"/>
                      </a:solidFill>
                    </a:lnR>
                    <a:lnT w="6349" algn="ctr">
                      <a:solidFill>
                        <a:srgbClr val="000000"/>
                      </a:solidFill>
                    </a:lnT>
                    <a:lnB w="6349" algn="ctr">
                      <a:solidFill>
                        <a:srgbClr val="000000"/>
                      </a:solidFill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9"/>
                  </a:ext>
                </a:extLst>
              </a:tr>
              <a:tr h="165909">
                <a:tc>
                  <a:txBody>
                    <a:bodyPr/>
                    <a:lstStyle/>
                    <a:p>
                      <a:pPr marL="36000" algn="l">
                        <a:defRPr/>
                      </a:pP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Облачный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архив информационных баз</a:t>
                      </a:r>
                      <a:endParaRPr dirty="0"/>
                    </a:p>
                  </a:txBody>
                  <a:tcPr marL="4251" marR="4251" marT="4251" marB="0" anchor="ctr">
                    <a:lnL w="6349" algn="ctr">
                      <a:solidFill>
                        <a:srgbClr val="000000"/>
                      </a:solidFill>
                    </a:lnL>
                    <a:lnR w="6349" algn="ctr">
                      <a:solidFill>
                        <a:srgbClr val="000000"/>
                      </a:solidFill>
                    </a:lnR>
                    <a:lnT w="6349" algn="ctr">
                      <a:solidFill>
                        <a:srgbClr val="000000"/>
                      </a:solidFill>
                    </a:lnT>
                    <a:lnB w="6349" algn="ctr">
                      <a:solidFill>
                        <a:srgbClr val="000000"/>
                      </a:solidFill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20 Гб включены в стоимость</a:t>
                      </a:r>
                      <a:endParaRPr/>
                    </a:p>
                  </a:txBody>
                  <a:tcPr marL="4251" marR="4251" marT="4251" marB="0" anchor="ctr">
                    <a:lnL w="6349" algn="ctr">
                      <a:solidFill>
                        <a:srgbClr val="000000"/>
                      </a:solidFill>
                    </a:lnL>
                    <a:lnR w="6349" algn="ctr">
                      <a:solidFill>
                        <a:srgbClr val="000000"/>
                      </a:solidFill>
                    </a:lnR>
                    <a:lnT w="6349" algn="ctr">
                      <a:solidFill>
                        <a:srgbClr val="000000"/>
                      </a:solidFill>
                    </a:lnT>
                    <a:lnB w="6349" algn="ctr">
                      <a:solidFill>
                        <a:srgbClr val="000000"/>
                      </a:solidFill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20"/>
                  </a:ext>
                </a:extLst>
              </a:tr>
              <a:tr h="348412">
                <a:tc>
                  <a:txBody>
                    <a:bodyPr/>
                    <a:lstStyle/>
                    <a:p>
                      <a:pPr marL="36000" algn="l">
                        <a:defRPr/>
                      </a:pP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Информационная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система ИТС - включает: справочники, методики, руководства, консультации по программам и законодательству</a:t>
                      </a:r>
                      <a:endParaRPr dirty="0"/>
                    </a:p>
                  </a:txBody>
                  <a:tcPr marL="4251" marR="4251" marT="4251" marB="0" anchor="ctr">
                    <a:lnL w="6349" algn="ctr">
                      <a:solidFill>
                        <a:srgbClr val="000000"/>
                      </a:solidFill>
                    </a:lnL>
                    <a:lnR w="6349" algn="ctr">
                      <a:solidFill>
                        <a:srgbClr val="000000"/>
                      </a:solidFill>
                    </a:lnR>
                    <a:lnT w="6349" algn="ctr">
                      <a:solidFill>
                        <a:srgbClr val="000000"/>
                      </a:solidFill>
                    </a:lnT>
                    <a:lnB w="6349" algn="ctr">
                      <a:solidFill>
                        <a:srgbClr val="000000"/>
                      </a:solidFill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Полная версия включена в стоимость</a:t>
                      </a:r>
                      <a:endParaRPr/>
                    </a:p>
                  </a:txBody>
                  <a:tcPr marL="4251" marR="4251" marT="4251" marB="0" anchor="ctr">
                    <a:lnL w="6349" algn="ctr">
                      <a:solidFill>
                        <a:srgbClr val="000000"/>
                      </a:solidFill>
                    </a:lnL>
                    <a:lnR w="6349" algn="ctr">
                      <a:solidFill>
                        <a:srgbClr val="000000"/>
                      </a:solidFill>
                    </a:lnR>
                    <a:lnT w="6349" algn="ctr">
                      <a:solidFill>
                        <a:srgbClr val="000000"/>
                      </a:solidFill>
                    </a:lnT>
                    <a:lnB w="6349" algn="ctr">
                      <a:solidFill>
                        <a:srgbClr val="000000"/>
                      </a:solidFill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21"/>
                  </a:ext>
                </a:extLst>
              </a:tr>
              <a:tr h="154883">
                <a:tc>
                  <a:txBody>
                    <a:bodyPr/>
                    <a:lstStyle/>
                    <a:p>
                      <a:pPr marL="36000" algn="l">
                        <a:defRPr/>
                      </a:pP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1С-Коннект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- удаленная связь со специалистами поддержки</a:t>
                      </a:r>
                      <a:endParaRPr dirty="0"/>
                    </a:p>
                  </a:txBody>
                  <a:tcPr marL="4251" marR="4251" marT="4251" marB="0" anchor="ctr">
                    <a:lnL w="6349" algn="ctr">
                      <a:solidFill>
                        <a:srgbClr val="000000"/>
                      </a:solidFill>
                    </a:lnL>
                    <a:lnR w="6349" algn="ctr">
                      <a:solidFill>
                        <a:srgbClr val="000000"/>
                      </a:solidFill>
                    </a:lnR>
                    <a:lnT w="6349" algn="ctr">
                      <a:solidFill>
                        <a:srgbClr val="000000"/>
                      </a:solidFill>
                    </a:lnT>
                    <a:lnB w="6349" algn="ctr">
                      <a:solidFill>
                        <a:srgbClr val="000000"/>
                      </a:solidFill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Включено в стоимость</a:t>
                      </a:r>
                      <a:endParaRPr dirty="0"/>
                    </a:p>
                  </a:txBody>
                  <a:tcPr marL="4251" marR="4251" marT="4251" marB="0" anchor="ctr">
                    <a:lnL w="6349" algn="ctr">
                      <a:solidFill>
                        <a:srgbClr val="000000"/>
                      </a:solidFill>
                    </a:lnL>
                    <a:lnR w="6349" algn="ctr">
                      <a:solidFill>
                        <a:srgbClr val="000000"/>
                      </a:solidFill>
                    </a:lnR>
                    <a:lnT w="6349" algn="ctr">
                      <a:solidFill>
                        <a:srgbClr val="000000"/>
                      </a:solidFill>
                    </a:lnT>
                    <a:lnB w="6349" algn="ctr">
                      <a:solidFill>
                        <a:srgbClr val="000000"/>
                      </a:solidFill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22"/>
                  </a:ext>
                </a:extLst>
              </a:tr>
              <a:tr h="232273">
                <a:tc>
                  <a:txBody>
                    <a:bodyPr/>
                    <a:lstStyle/>
                    <a:p>
                      <a:pPr marL="36000" algn="l">
                        <a:defRPr/>
                      </a:pP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1С-ЭДО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- обмен юридически значимыми документами 1С Предприятие</a:t>
                      </a:r>
                      <a:endParaRPr dirty="0"/>
                    </a:p>
                  </a:txBody>
                  <a:tcPr marL="4251" marR="4251" marT="4251" marB="0" anchor="ctr">
                    <a:lnL w="6349" algn="ctr">
                      <a:solidFill>
                        <a:srgbClr val="000000"/>
                      </a:solidFill>
                    </a:lnL>
                    <a:lnR w="6349" algn="ctr">
                      <a:solidFill>
                        <a:srgbClr val="000000"/>
                      </a:solidFill>
                    </a:lnR>
                    <a:lnT w="6349" algn="ctr">
                      <a:solidFill>
                        <a:srgbClr val="000000"/>
                      </a:solidFill>
                    </a:lnT>
                    <a:lnB w="6349" algn="ctr">
                      <a:solidFill>
                        <a:srgbClr val="000000"/>
                      </a:solidFill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100 документов в месяц включено в стоимость</a:t>
                      </a:r>
                      <a:endParaRPr dirty="0"/>
                    </a:p>
                  </a:txBody>
                  <a:tcPr marL="4251" marR="4251" marT="4251" marB="0" anchor="ctr">
                    <a:lnL w="6349" algn="ctr">
                      <a:solidFill>
                        <a:srgbClr val="000000"/>
                      </a:solidFill>
                    </a:lnL>
                    <a:lnR w="6349" algn="ctr">
                      <a:solidFill>
                        <a:srgbClr val="000000"/>
                      </a:solidFill>
                    </a:lnR>
                    <a:lnT w="6349" algn="ctr">
                      <a:solidFill>
                        <a:srgbClr val="000000"/>
                      </a:solidFill>
                    </a:lnT>
                    <a:lnB w="6349" algn="ctr">
                      <a:solidFill>
                        <a:srgbClr val="000000"/>
                      </a:solidFill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23"/>
                  </a:ext>
                </a:extLst>
              </a:tr>
              <a:tr h="232273">
                <a:tc>
                  <a:txBody>
                    <a:bodyPr/>
                    <a:lstStyle/>
                    <a:p>
                      <a:pPr marL="36000" algn="l">
                        <a:defRPr/>
                      </a:pP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1С:Лекторий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- семинары по законодательству в очных и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видеоформатах</a:t>
                      </a:r>
                      <a:endParaRPr dirty="0"/>
                    </a:p>
                  </a:txBody>
                  <a:tcPr marL="4251" marR="4251" marT="4251" marB="0" anchor="ctr">
                    <a:lnL w="6349" algn="ctr">
                      <a:solidFill>
                        <a:srgbClr val="000000"/>
                      </a:solidFill>
                    </a:lnL>
                    <a:lnR w="634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9" algn="ctr">
                      <a:solidFill>
                        <a:srgbClr val="000000"/>
                      </a:solidFill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Включено в стоимость</a:t>
                      </a:r>
                      <a:endParaRPr dirty="0"/>
                    </a:p>
                  </a:txBody>
                  <a:tcPr marL="4251" marR="4251" marT="4251" marB="0" anchor="ctr">
                    <a:lnL w="634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9" algn="ctr">
                      <a:solidFill>
                        <a:srgbClr val="000000"/>
                      </a:solidFill>
                    </a:lnR>
                    <a:lnT w="634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9" algn="ctr">
                      <a:solidFill>
                        <a:srgbClr val="000000"/>
                      </a:solidFill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25"/>
                  </a:ext>
                </a:extLst>
              </a:tr>
              <a:tr h="252305">
                <a:tc>
                  <a:txBody>
                    <a:bodyPr/>
                    <a:lstStyle/>
                    <a:p>
                      <a:pPr marL="36000" algn="l">
                        <a:defRPr/>
                      </a:pP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Отвечает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аудитор - письменные консультации аудиторов 1С по вопросам бухгалтерского, налогового и кадрового учета</a:t>
                      </a:r>
                      <a:endParaRPr dirty="0"/>
                    </a:p>
                  </a:txBody>
                  <a:tcPr marL="4251" marR="4251" marT="4251" marB="0" anchor="ctr">
                    <a:lnL w="6349" algn="ctr">
                      <a:solidFill>
                        <a:srgbClr val="000000"/>
                      </a:solidFill>
                    </a:lnL>
                    <a:lnR w="6349" algn="ctr">
                      <a:solidFill>
                        <a:srgbClr val="000000"/>
                      </a:solidFill>
                    </a:lnR>
                    <a:lnT w="6349" algn="ctr">
                      <a:solidFill>
                        <a:srgbClr val="000000"/>
                      </a:solidFill>
                    </a:lnT>
                    <a:lnB w="6349" algn="ctr">
                      <a:solidFill>
                        <a:srgbClr val="000000"/>
                      </a:solidFill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Включено в стоимость</a:t>
                      </a:r>
                      <a:endParaRPr/>
                    </a:p>
                  </a:txBody>
                  <a:tcPr marL="4251" marR="4251" marT="4251" marB="0" anchor="ctr">
                    <a:lnL w="6349" algn="ctr">
                      <a:solidFill>
                        <a:srgbClr val="000000"/>
                      </a:solidFill>
                    </a:lnL>
                    <a:lnR w="6349" algn="ctr">
                      <a:solidFill>
                        <a:srgbClr val="000000"/>
                      </a:solidFill>
                    </a:lnR>
                    <a:lnT w="6349" algn="ctr">
                      <a:solidFill>
                        <a:srgbClr val="000000"/>
                      </a:solidFill>
                    </a:lnT>
                    <a:lnB w="6349" algn="ctr">
                      <a:solidFill>
                        <a:srgbClr val="000000"/>
                      </a:solidFill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26"/>
                  </a:ext>
                </a:extLst>
              </a:tr>
              <a:tr h="232273">
                <a:tc>
                  <a:txBody>
                    <a:bodyPr/>
                    <a:lstStyle/>
                    <a:p>
                      <a:pPr marL="36000" algn="l">
                        <a:defRPr/>
                      </a:pP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1С:Линк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- удаленный доступ к программам и базам 1С:Предприятия</a:t>
                      </a:r>
                      <a:endParaRPr dirty="0"/>
                    </a:p>
                  </a:txBody>
                  <a:tcPr marL="4251" marR="4251" marT="4251" marB="0" anchor="ctr">
                    <a:lnL w="6349" algn="ctr">
                      <a:solidFill>
                        <a:srgbClr val="000000"/>
                      </a:solidFill>
                    </a:lnL>
                    <a:lnR w="6349" algn="ctr">
                      <a:solidFill>
                        <a:srgbClr val="000000"/>
                      </a:solidFill>
                    </a:lnR>
                    <a:lnT w="6349" algn="ctr">
                      <a:solidFill>
                        <a:srgbClr val="000000"/>
                      </a:solidFill>
                    </a:lnT>
                    <a:lnB w="6349" algn="ctr">
                      <a:solidFill>
                        <a:srgbClr val="000000"/>
                      </a:solidFill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Включено в стоимость</a:t>
                      </a:r>
                      <a:endParaRPr dirty="0"/>
                    </a:p>
                  </a:txBody>
                  <a:tcPr marL="4251" marR="4251" marT="4251" marB="0" anchor="ctr">
                    <a:lnL w="6349" algn="ctr">
                      <a:solidFill>
                        <a:srgbClr val="000000"/>
                      </a:solidFill>
                    </a:lnL>
                    <a:lnR w="6349" algn="ctr">
                      <a:solidFill>
                        <a:srgbClr val="000000"/>
                      </a:solidFill>
                    </a:lnR>
                    <a:lnT w="6349" algn="ctr">
                      <a:solidFill>
                        <a:srgbClr val="000000"/>
                      </a:solidFill>
                    </a:lnT>
                    <a:lnB w="6349" algn="ctr">
                      <a:solidFill>
                        <a:srgbClr val="000000"/>
                      </a:solidFill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27"/>
                  </a:ext>
                </a:extLst>
              </a:tr>
              <a:tr h="165909">
                <a:tc>
                  <a:txBody>
                    <a:bodyPr/>
                    <a:lstStyle/>
                    <a:p>
                      <a:pPr marL="36000" algn="l">
                        <a:defRPr/>
                      </a:pP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Линия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консультаций 1С:Предприятие по телефону и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email</a:t>
                      </a:r>
                      <a:endParaRPr dirty="0"/>
                    </a:p>
                  </a:txBody>
                  <a:tcPr marL="4251" marR="4251" marT="4251" marB="0" anchor="ctr">
                    <a:lnL w="6349" algn="ctr">
                      <a:solidFill>
                        <a:srgbClr val="000000"/>
                      </a:solidFill>
                    </a:lnL>
                    <a:lnR w="6349" algn="ctr">
                      <a:solidFill>
                        <a:srgbClr val="000000"/>
                      </a:solidFill>
                    </a:lnR>
                    <a:lnT w="6349" algn="ctr">
                      <a:solidFill>
                        <a:srgbClr val="000000"/>
                      </a:solidFill>
                    </a:lnT>
                    <a:lnB w="6349" algn="ctr">
                      <a:solidFill>
                        <a:srgbClr val="000000"/>
                      </a:solidFill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Включено в стоимость</a:t>
                      </a:r>
                      <a:endParaRPr/>
                    </a:p>
                  </a:txBody>
                  <a:tcPr marL="4251" marR="4251" marT="4251" marB="0" anchor="ctr">
                    <a:lnL w="6349" algn="ctr">
                      <a:solidFill>
                        <a:srgbClr val="000000"/>
                      </a:solidFill>
                    </a:lnL>
                    <a:lnR w="6349" algn="ctr">
                      <a:solidFill>
                        <a:srgbClr val="000000"/>
                      </a:solidFill>
                    </a:lnR>
                    <a:lnT w="6349" algn="ctr">
                      <a:solidFill>
                        <a:srgbClr val="000000"/>
                      </a:solidFill>
                    </a:lnT>
                    <a:lnB w="6349" algn="ctr">
                      <a:solidFill>
                        <a:srgbClr val="000000"/>
                      </a:solidFill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28"/>
                  </a:ext>
                </a:extLst>
              </a:tr>
              <a:tr h="232273">
                <a:tc>
                  <a:txBody>
                    <a:bodyPr/>
                    <a:lstStyle/>
                    <a:p>
                      <a:pPr marL="36000" algn="l">
                        <a:defRPr/>
                      </a:pP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1С:Подпись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- сертификат подписи для обмена юридически значимыми электронными документами в 1С</a:t>
                      </a:r>
                      <a:endParaRPr dirty="0"/>
                    </a:p>
                  </a:txBody>
                  <a:tcPr marL="4251" marR="4251" marT="4251" marB="0" anchor="ctr">
                    <a:lnL w="6349" algn="ctr">
                      <a:solidFill>
                        <a:srgbClr val="000000"/>
                      </a:solidFill>
                    </a:lnL>
                    <a:lnR w="6349" algn="ctr">
                      <a:solidFill>
                        <a:srgbClr val="000000"/>
                      </a:solidFill>
                    </a:lnR>
                    <a:lnT w="6349" algn="ctr">
                      <a:solidFill>
                        <a:srgbClr val="000000"/>
                      </a:solidFill>
                    </a:lnT>
                    <a:lnB w="634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Включено в стоимость</a:t>
                      </a:r>
                      <a:endParaRPr dirty="0"/>
                    </a:p>
                  </a:txBody>
                  <a:tcPr marL="4251" marR="4251" marT="4251" marB="0" anchor="ctr">
                    <a:lnL w="6349" algn="ctr">
                      <a:solidFill>
                        <a:srgbClr val="000000"/>
                      </a:solidFill>
                    </a:lnL>
                    <a:lnR w="6349" algn="ctr">
                      <a:solidFill>
                        <a:srgbClr val="000000"/>
                      </a:solidFill>
                    </a:lnR>
                    <a:lnT w="6349" algn="ctr">
                      <a:solidFill>
                        <a:srgbClr val="000000"/>
                      </a:solidFill>
                    </a:lnT>
                    <a:lnB w="634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29"/>
                  </a:ext>
                </a:extLst>
              </a:tr>
              <a:tr h="232273">
                <a:tc>
                  <a:txBody>
                    <a:bodyPr/>
                    <a:lstStyle/>
                    <a:p>
                      <a:pPr marL="36000" algn="l">
                        <a:defRPr/>
                      </a:pPr>
                      <a:r>
                        <a:rPr lang="ru-RU" sz="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1С</a:t>
                      </a:r>
                      <a:r>
                        <a:rPr lang="en-US" sz="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r>
                        <a:rPr lang="ru-RU" sz="80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ДиректБанк</a:t>
                      </a:r>
                      <a:r>
                        <a:rPr lang="en-US" sz="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- </a:t>
                      </a:r>
                      <a:r>
                        <a:rPr lang="ru-RU" sz="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прямой обмен электронными документами с банком из базы 1С</a:t>
                      </a:r>
                      <a:endParaRPr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252" marR="4252" marT="4252" marB="0" anchor="ctr">
                    <a:lnL w="6349" algn="ctr">
                      <a:solidFill>
                        <a:srgbClr val="000000"/>
                      </a:solidFill>
                    </a:lnL>
                    <a:lnR w="634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9" algn="ctr">
                      <a:solidFill>
                        <a:srgbClr val="000000"/>
                      </a:solidFill>
                    </a:lnT>
                    <a:lnB w="634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indent="0" algn="ctr" defTabSz="829909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Включено в стоимость</a:t>
                      </a:r>
                    </a:p>
                  </a:txBody>
                  <a:tcPr marL="4252" marR="4252" marT="4252" marB="0" anchor="ctr">
                    <a:lnL w="634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9" algn="ctr">
                      <a:solidFill>
                        <a:srgbClr val="000000"/>
                      </a:solidFill>
                    </a:lnR>
                    <a:lnT w="6349" algn="ctr">
                      <a:solidFill>
                        <a:srgbClr val="000000"/>
                      </a:solidFill>
                    </a:lnT>
                    <a:lnB w="634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07897974"/>
                  </a:ext>
                </a:extLst>
              </a:tr>
              <a:tr h="148837">
                <a:tc gridSpan="6">
                  <a:txBody>
                    <a:bodyPr/>
                    <a:lstStyle/>
                    <a:p>
                      <a:pPr marL="36000" algn="l">
                        <a:defRPr/>
                      </a:pP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ДОПОЛНИТЕЛЬНЫЕ СЕРВИСЫ</a:t>
                      </a:r>
                      <a:endParaRPr sz="800" b="1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252" marR="4252" marT="4252" marB="0" anchor="ctr">
                    <a:lnL w="6349" algn="ctr">
                      <a:solidFill>
                        <a:srgbClr val="000000"/>
                      </a:solidFill>
                    </a:lnL>
                    <a:lnR w="634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9" algn="ctr">
                      <a:solidFill>
                        <a:srgbClr val="000000"/>
                      </a:solidFill>
                    </a:lnT>
                    <a:lnB w="634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defRPr/>
                      </a:pPr>
                      <a:endParaRPr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252" marR="4252" marT="4252" marB="0" anchor="ctr">
                    <a:lnL w="634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9" algn="ctr">
                      <a:solidFill>
                        <a:srgbClr val="000000"/>
                      </a:solidFill>
                    </a:lnR>
                    <a:lnT w="6349" algn="ctr">
                      <a:solidFill>
                        <a:srgbClr val="000000"/>
                      </a:solidFill>
                    </a:lnT>
                    <a:lnB w="634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30"/>
                  </a:ext>
                </a:extLst>
              </a:tr>
              <a:tr h="232273">
                <a:tc>
                  <a:txBody>
                    <a:bodyPr/>
                    <a:lstStyle/>
                    <a:p>
                      <a:pPr marL="36000" algn="l">
                        <a:defRPr/>
                      </a:pP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1С-ЭДО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. Дополнительные отправления</a:t>
                      </a:r>
                      <a:endParaRPr dirty="0"/>
                    </a:p>
                  </a:txBody>
                  <a:tcPr marL="4251" marR="4251" marT="4251" marB="0" anchor="ctr">
                    <a:lnL w="6349" algn="ctr">
                      <a:solidFill>
                        <a:srgbClr val="000000"/>
                      </a:solidFill>
                    </a:lnL>
                    <a:lnR w="634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9" algn="ctr">
                      <a:solidFill>
                        <a:srgbClr val="000000"/>
                      </a:solidFill>
                    </a:lnT>
                    <a:lnB w="634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10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руб.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за комплект</a:t>
                      </a:r>
                      <a:endParaRPr dirty="0"/>
                    </a:p>
                  </a:txBody>
                  <a:tcPr marL="4252" marR="4252" marT="4252" marB="0" anchor="ctr">
                    <a:lnL w="634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9" algn="ctr">
                      <a:solidFill>
                        <a:srgbClr val="000000"/>
                      </a:solidFill>
                    </a:lnR>
                    <a:lnT w="6349" algn="ctr">
                      <a:solidFill>
                        <a:srgbClr val="000000"/>
                      </a:solidFill>
                    </a:lnT>
                    <a:lnB w="634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31"/>
                  </a:ext>
                </a:extLst>
              </a:tr>
              <a:tr h="232273">
                <a:tc>
                  <a:txBody>
                    <a:bodyPr/>
                    <a:lstStyle/>
                    <a:p>
                      <a:pPr marL="36000" algn="l">
                        <a:defRPr/>
                      </a:pPr>
                      <a:r>
                        <a:rPr lang="ru-RU" sz="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1С-Распознавание первичных документов</a:t>
                      </a:r>
                      <a:r>
                        <a:rPr lang="en-US" sz="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– </a:t>
                      </a:r>
                      <a:r>
                        <a:rPr lang="ru-RU" sz="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решение,</a:t>
                      </a:r>
                      <a:r>
                        <a:rPr lang="ru-RU" sz="8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которое берет на себя работу по превращению бумажных документов в документы базы 1С</a:t>
                      </a:r>
                      <a:endParaRPr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252" marR="4252" marT="4252" marB="0" anchor="ctr">
                    <a:lnL w="6349" algn="ctr">
                      <a:solidFill>
                        <a:srgbClr val="000000"/>
                      </a:solidFill>
                    </a:lnL>
                    <a:lnR w="634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100 стр. - 600 руб./год</a:t>
                      </a:r>
                    </a:p>
                    <a:p>
                      <a:pPr 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  500 стр. - 2 500 руб./год</a:t>
                      </a:r>
                    </a:p>
                    <a:p>
                      <a:pPr 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1000 стр. - 4 500 руб./год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ahoma"/>
                        <a:ea typeface="+mn-ea"/>
                        <a:cs typeface="+mn-cs"/>
                      </a:endParaRPr>
                    </a:p>
                  </a:txBody>
                  <a:tcPr marL="4252" marR="4252" marT="4252" marB="0" anchor="ctr">
                    <a:lnL w="634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9" algn="ctr">
                      <a:solidFill>
                        <a:srgbClr val="000000"/>
                      </a:solidFill>
                    </a:lnR>
                    <a:lnT w="634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272661706"/>
                  </a:ext>
                </a:extLst>
              </a:tr>
              <a:tr h="232273">
                <a:tc>
                  <a:txBody>
                    <a:bodyPr/>
                    <a:lstStyle/>
                    <a:p>
                      <a:pPr marL="36000" algn="l">
                        <a:defRPr/>
                      </a:pPr>
                      <a:r>
                        <a:rPr lang="ru-RU" sz="8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  <a:r>
                        <a:rPr lang="ru-RU" sz="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С-СПАРК Риски – этот сервис оповещения о важных изменениях в жизни контрагента – ликвидации, реорганизации, смене руководителя, адреса, учредителей и т.п.</a:t>
                      </a:r>
                      <a:endParaRPr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252" marR="4252" marT="4252" marB="0" anchor="ctr">
                    <a:lnL w="6349" algn="ctr">
                      <a:solidFill>
                        <a:srgbClr val="000000"/>
                      </a:solidFill>
                    </a:lnL>
                    <a:lnR w="634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9" algn="ctr">
                      <a:solidFill>
                        <a:srgbClr val="000000"/>
                      </a:solidFill>
                    </a:lnT>
                    <a:lnB w="634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marL="0" algn="ctr" defTabSz="829909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  3 600 / 25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 500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руб./год</a:t>
                      </a:r>
                    </a:p>
                  </a:txBody>
                  <a:tcPr marL="4252" marR="4252" marT="4252" marB="0" anchor="ctr">
                    <a:lnL w="634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9" algn="ctr">
                      <a:solidFill>
                        <a:srgbClr val="000000"/>
                      </a:solidFill>
                    </a:lnR>
                    <a:lnT w="6349" algn="ctr">
                      <a:solidFill>
                        <a:srgbClr val="000000"/>
                      </a:solidFill>
                    </a:lnT>
                    <a:lnB w="634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7843427"/>
                  </a:ext>
                </a:extLst>
              </a:tr>
              <a:tr h="232273">
                <a:tc>
                  <a:txBody>
                    <a:bodyPr/>
                    <a:lstStyle/>
                    <a:p>
                      <a:pPr marL="36000" algn="l">
                        <a:defRPr/>
                      </a:pPr>
                      <a:r>
                        <a:rPr lang="ru-RU" sz="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1С-Кабинет сотрудника - сокращает до минимума личные обращения сотрудников в бухгалтерию и отдел кадров за справками и расчетами</a:t>
                      </a:r>
                      <a:endParaRPr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252" marR="4252" marT="4252" marB="0" anchor="ctr">
                    <a:lnL w="6349" algn="ctr">
                      <a:solidFill>
                        <a:srgbClr val="000000"/>
                      </a:solidFill>
                    </a:lnL>
                    <a:lnR w="634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9" algn="ctr">
                      <a:solidFill>
                        <a:srgbClr val="000000"/>
                      </a:solidFill>
                    </a:lnT>
                    <a:lnB w="6349" algn="ctr">
                      <a:solidFill>
                        <a:srgbClr val="000000"/>
                      </a:solidFill>
                    </a:lnB>
                  </a:tcPr>
                </a:tc>
                <a:tc gridSpan="5">
                  <a:txBody>
                    <a:bodyPr/>
                    <a:lstStyle/>
                    <a:p>
                      <a:pPr marL="0" algn="ctr" defTabSz="829909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10 чел. - 280 руб./месяц</a:t>
                      </a:r>
                    </a:p>
                    <a:p>
                      <a:pPr marL="0" marR="0" lvl="0" indent="0" algn="ctr" defTabSz="829909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25 чел. - 700 руб./месяц</a:t>
                      </a:r>
                    </a:p>
                    <a:p>
                      <a:pPr marL="0" marR="0" lvl="0" indent="0" algn="ctr" defTabSz="829909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50 чел. - 1 400 руб./месяц</a:t>
                      </a:r>
                    </a:p>
                    <a:p>
                      <a:pPr marL="0" marR="0" lvl="0" indent="0" algn="ctr" defTabSz="829909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100 чел. - 2 800 руб./месяц</a:t>
                      </a:r>
                    </a:p>
                  </a:txBody>
                  <a:tcPr marL="4252" marR="4252" marT="4252" marB="0" anchor="ctr">
                    <a:lnL w="634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9" algn="ctr">
                      <a:solidFill>
                        <a:srgbClr val="000000"/>
                      </a:solidFill>
                    </a:lnR>
                    <a:lnT w="6349" algn="ctr">
                      <a:solidFill>
                        <a:srgbClr val="000000"/>
                      </a:solidFill>
                    </a:lnT>
                    <a:lnB w="6349" algn="ctr">
                      <a:solidFill>
                        <a:srgbClr val="000000"/>
                      </a:solidFill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80943114"/>
                  </a:ext>
                </a:extLst>
              </a:tr>
            </a:tbl>
          </a:graphicData>
        </a:graphic>
      </p:graphicFrame>
      <p:pic>
        <p:nvPicPr>
          <p:cNvPr id="14" name="Рисунок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9006" y="294356"/>
            <a:ext cx="2217773" cy="39642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674</TotalTime>
  <Words>489</Words>
  <Application>Microsoft Office PowerPoint</Application>
  <DocSecurity>0</DocSecurity>
  <PresentationFormat>Лист A4 (210x297 мм)</PresentationFormat>
  <Paragraphs>121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Times New Roman</vt:lpstr>
      <vt:lpstr>Arial</vt:lpstr>
      <vt:lpstr>Tahoma</vt:lpstr>
      <vt:lpstr>Calibri</vt:lpstr>
      <vt:lpstr>Office Theme</vt:lpstr>
      <vt:lpstr>Презентация PowerPoint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Прайс-лист Кволитек</dc:title>
  <dc:subject/>
  <dc:creator>olga busigina</dc:creator>
  <cp:keywords/>
  <dc:description/>
  <cp:lastModifiedBy>Учетная запись Майкрософт</cp:lastModifiedBy>
  <cp:revision>94</cp:revision>
  <dcterms:created xsi:type="dcterms:W3CDTF">2006-08-16T00:00:00Z</dcterms:created>
  <dcterms:modified xsi:type="dcterms:W3CDTF">2025-01-28T07:54:42Z</dcterms:modified>
  <cp:category/>
  <dc:identifier>DAEKgIJQGhk</dc:identifier>
  <cp:contentStatus/>
  <dc:language/>
  <cp:version/>
</cp:coreProperties>
</file>